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73" r:id="rId3"/>
    <p:sldId id="274" r:id="rId4"/>
    <p:sldId id="257" r:id="rId5"/>
    <p:sldId id="275" r:id="rId6"/>
    <p:sldId id="258" r:id="rId7"/>
    <p:sldId id="263" r:id="rId8"/>
    <p:sldId id="264" r:id="rId9"/>
    <p:sldId id="266" r:id="rId10"/>
    <p:sldId id="265" r:id="rId11"/>
    <p:sldId id="267" r:id="rId12"/>
    <p:sldId id="296" r:id="rId13"/>
    <p:sldId id="276" r:id="rId14"/>
    <p:sldId id="268" r:id="rId15"/>
    <p:sldId id="277" r:id="rId16"/>
    <p:sldId id="269" r:id="rId17"/>
    <p:sldId id="305" r:id="rId18"/>
    <p:sldId id="300" r:id="rId19"/>
    <p:sldId id="306" r:id="rId20"/>
    <p:sldId id="298" r:id="rId21"/>
    <p:sldId id="307" r:id="rId22"/>
    <p:sldId id="297" r:id="rId23"/>
    <p:sldId id="284" r:id="rId24"/>
    <p:sldId id="283" r:id="rId25"/>
    <p:sldId id="286" r:id="rId26"/>
    <p:sldId id="289" r:id="rId27"/>
    <p:sldId id="285" r:id="rId28"/>
    <p:sldId id="293" r:id="rId29"/>
    <p:sldId id="288" r:id="rId30"/>
    <p:sldId id="294" r:id="rId31"/>
    <p:sldId id="292" r:id="rId32"/>
    <p:sldId id="302" r:id="rId33"/>
    <p:sldId id="303" r:id="rId34"/>
    <p:sldId id="304" r:id="rId35"/>
    <p:sldId id="278" r:id="rId36"/>
    <p:sldId id="290" r:id="rId37"/>
    <p:sldId id="271" r:id="rId38"/>
    <p:sldId id="272" r:id="rId3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tamaran" panose="020B0604020202020204" charset="0"/>
      <p:regular r:id="rId46"/>
      <p:bold r:id="rId47"/>
    </p:embeddedFont>
    <p:embeddedFont>
      <p:font typeface="Caveat" panose="020B0604020202020204" charset="0"/>
      <p:regular r:id="rId48"/>
      <p:bold r:id="rId49"/>
    </p:embeddedFont>
    <p:embeddedFont>
      <p:font typeface="Edwardian Script ITC" panose="030303020407070D0804" pitchFamily="66" charset="0"/>
      <p:regular r:id="rId50"/>
    </p:embeddedFont>
    <p:embeddedFont>
      <p:font typeface="Ink Free" panose="03080402000500000000" pitchFamily="66" charset="0"/>
      <p:regular r:id="rId51"/>
    </p:embeddedFont>
    <p:embeddedFont>
      <p:font typeface="Lexend Deca" panose="020B0604020202020204" charset="0"/>
      <p:regular r:id="rId52"/>
      <p:bold r:id="rId53"/>
    </p:embeddedFont>
    <p:embeddedFont>
      <p:font typeface="Lucida Handwriting" panose="03010101010101010101" pitchFamily="66" charset="0"/>
      <p:regular r:id="rId54"/>
    </p:embeddedFont>
    <p:embeddedFont>
      <p:font typeface="Noto Sans Symbols" panose="020B0604020202020204" charset="0"/>
      <p:regular r:id="rId55"/>
      <p:bold r:id="rId56"/>
    </p:embeddedFont>
    <p:embeddedFont>
      <p:font typeface="Univers Light" panose="020B0403020202020204" pitchFamily="34" charset="0"/>
      <p:regular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62" roundtripDataSignature="AMtx7mhP474qFJP3CGBHz3Nb/BMt3eSM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191919"/>
    <a:srgbClr val="AEB5B7"/>
    <a:srgbClr val="ECEFF1"/>
    <a:srgbClr val="A5AA38"/>
    <a:srgbClr val="D0D47D"/>
    <a:srgbClr val="5D6567"/>
    <a:srgbClr val="788386"/>
    <a:srgbClr val="000000"/>
    <a:srgbClr val="EFF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Estilo temático 1 - Énfasis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4" autoAdjust="0"/>
    <p:restoredTop sz="95503" autoAdjust="0"/>
  </p:normalViewPr>
  <p:slideViewPr>
    <p:cSldViewPr snapToGrid="0">
      <p:cViewPr varScale="1">
        <p:scale>
          <a:sx n="100" d="100"/>
          <a:sy n="100" d="100"/>
        </p:scale>
        <p:origin x="6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Relationship Id="rId54" Type="http://schemas.openxmlformats.org/officeDocument/2006/relationships/font" Target="fonts/font13.fntdata"/><Relationship Id="rId62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xa\Downloads\Burndown%20Chart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xa\Downloads\Burndown%20Chart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xa\Downloads\Burndown%20Chart%20(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xa\Downloads\Burndown%20Char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Burndown Chart - Sprint 0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BurndownChart_Intervalo!$C$1</c:f>
              <c:strCache>
                <c:ptCount val="1"/>
                <c:pt idx="0">
                  <c:v>Tiempo Real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cat>
            <c:numRef>
              <c:f>BurndownChart_Intervalo!$B$2:$B$5</c:f>
              <c:numCache>
                <c:formatCode>General</c:formatCode>
                <c:ptCount val="4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</c:numCache>
            </c:numRef>
          </c:cat>
          <c:val>
            <c:numRef>
              <c:f>BurndownChart_Intervalo!$C$2:$C$5</c:f>
              <c:numCache>
                <c:formatCode>General</c:formatCode>
                <c:ptCount val="4"/>
                <c:pt idx="0">
                  <c:v>19.399999999999999</c:v>
                </c:pt>
                <c:pt idx="1">
                  <c:v>19.700000000000003</c:v>
                </c:pt>
                <c:pt idx="2">
                  <c:v>9</c:v>
                </c:pt>
                <c:pt idx="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E63-4084-ADF0-D6C7AF7EB773}"/>
            </c:ext>
          </c:extLst>
        </c:ser>
        <c:ser>
          <c:idx val="1"/>
          <c:order val="1"/>
          <c:tx>
            <c:strRef>
              <c:f>BurndownChart_Intervalo!$D$1</c:f>
              <c:strCache>
                <c:ptCount val="1"/>
                <c:pt idx="0">
                  <c:v>Tiempo Ideal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numRef>
              <c:f>BurndownChart_Intervalo!$B$2:$B$5</c:f>
              <c:numCache>
                <c:formatCode>General</c:formatCode>
                <c:ptCount val="4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</c:numCache>
            </c:numRef>
          </c:cat>
          <c:val>
            <c:numRef>
              <c:f>BurndownChart_Intervalo!$D$2:$D$5</c:f>
              <c:numCache>
                <c:formatCode>General</c:formatCode>
                <c:ptCount val="4"/>
                <c:pt idx="0">
                  <c:v>23</c:v>
                </c:pt>
                <c:pt idx="1">
                  <c:v>18</c:v>
                </c:pt>
                <c:pt idx="2">
                  <c:v>20</c:v>
                </c:pt>
                <c:pt idx="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E63-4084-ADF0-D6C7AF7EB7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18942175"/>
        <c:axId val="1401275439"/>
      </c:lineChart>
      <c:catAx>
        <c:axId val="101894217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L"/>
                  <a:t>Semanas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1401275439"/>
        <c:crosses val="autoZero"/>
        <c:auto val="1"/>
        <c:lblAlgn val="ctr"/>
        <c:lblOffset val="100"/>
        <c:noMultiLvlLbl val="0"/>
      </c:catAx>
      <c:valAx>
        <c:axId val="1401275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L"/>
                  <a:t>Tiempo</a:t>
                </a:r>
                <a:r>
                  <a:rPr lang="es-CL" baseline="0"/>
                  <a:t> (Hrs.)</a:t>
                </a:r>
                <a:endParaRPr lang="es-CL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10189421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/>
    </a:solidFill>
    <a:ln>
      <a:noFill/>
    </a:ln>
    <a:effectLst>
      <a:innerShdw blurRad="114300">
        <a:prstClr val="black"/>
      </a:innerShdw>
    </a:effectLst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Burndown Chart - Sprint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BurndownChart_Intervalo!$C$1</c:f>
              <c:strCache>
                <c:ptCount val="1"/>
                <c:pt idx="0">
                  <c:v>Tiempo Real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numRef>
              <c:f>BurndownChart_Intervalo!$B$7:$B$9</c:f>
              <c:numCache>
                <c:formatCode>General</c:formatCode>
                <c:ptCount val="3"/>
                <c:pt idx="0">
                  <c:v>6</c:v>
                </c:pt>
                <c:pt idx="1">
                  <c:v>7</c:v>
                </c:pt>
                <c:pt idx="2">
                  <c:v>8</c:v>
                </c:pt>
              </c:numCache>
            </c:numRef>
          </c:cat>
          <c:val>
            <c:numRef>
              <c:f>BurndownChart_Intervalo!$C$7:$C$9</c:f>
              <c:numCache>
                <c:formatCode>General</c:formatCode>
                <c:ptCount val="3"/>
                <c:pt idx="0">
                  <c:v>18.5</c:v>
                </c:pt>
                <c:pt idx="1">
                  <c:v>18</c:v>
                </c:pt>
                <c:pt idx="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654-446F-A90C-5EEE2115CE6C}"/>
            </c:ext>
          </c:extLst>
        </c:ser>
        <c:ser>
          <c:idx val="1"/>
          <c:order val="1"/>
          <c:tx>
            <c:strRef>
              <c:f>BurndownChart_Intervalo!$D$1</c:f>
              <c:strCache>
                <c:ptCount val="1"/>
                <c:pt idx="0">
                  <c:v>Tiempo Ideal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cat>
            <c:numRef>
              <c:f>BurndownChart_Intervalo!$B$7:$B$9</c:f>
              <c:numCache>
                <c:formatCode>General</c:formatCode>
                <c:ptCount val="3"/>
                <c:pt idx="0">
                  <c:v>6</c:v>
                </c:pt>
                <c:pt idx="1">
                  <c:v>7</c:v>
                </c:pt>
                <c:pt idx="2">
                  <c:v>8</c:v>
                </c:pt>
              </c:numCache>
            </c:numRef>
          </c:cat>
          <c:val>
            <c:numRef>
              <c:f>BurndownChart_Intervalo!$D$7:$D$9</c:f>
              <c:numCache>
                <c:formatCode>General</c:formatCode>
                <c:ptCount val="3"/>
                <c:pt idx="0">
                  <c:v>20</c:v>
                </c:pt>
                <c:pt idx="1">
                  <c:v>16</c:v>
                </c:pt>
                <c:pt idx="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654-446F-A90C-5EEE2115CE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18942175"/>
        <c:axId val="1401275439"/>
      </c:lineChart>
      <c:catAx>
        <c:axId val="101894217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L"/>
                  <a:t>Semanas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1401275439"/>
        <c:crosses val="autoZero"/>
        <c:auto val="1"/>
        <c:lblAlgn val="ctr"/>
        <c:lblOffset val="100"/>
        <c:noMultiLvlLbl val="0"/>
      </c:catAx>
      <c:valAx>
        <c:axId val="1401275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L"/>
                  <a:t>Tiempo</a:t>
                </a:r>
                <a:r>
                  <a:rPr lang="es-CL" baseline="0"/>
                  <a:t> (Hrs.)</a:t>
                </a:r>
                <a:endParaRPr lang="es-CL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10189421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/>
    </a:solidFill>
    <a:ln>
      <a:noFill/>
    </a:ln>
    <a:effectLst>
      <a:innerShdw blurRad="114300">
        <a:prstClr val="black"/>
      </a:innerShdw>
    </a:effectLst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Burndown Chart - Sprint 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BurndownChart_Intervalo!$C$1</c:f>
              <c:strCache>
                <c:ptCount val="1"/>
                <c:pt idx="0">
                  <c:v>Tiempo Real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numRef>
              <c:f>BurndownChart_Intervalo!$B$10:$B$13</c:f>
              <c:numCache>
                <c:formatCode>General</c:formatCode>
                <c:ptCount val="4"/>
                <c:pt idx="0">
                  <c:v>8</c:v>
                </c:pt>
                <c:pt idx="1">
                  <c:v>9</c:v>
                </c:pt>
                <c:pt idx="2">
                  <c:v>10</c:v>
                </c:pt>
                <c:pt idx="3">
                  <c:v>11</c:v>
                </c:pt>
              </c:numCache>
            </c:numRef>
          </c:cat>
          <c:val>
            <c:numRef>
              <c:f>BurndownChart_Intervalo!$C$10:$C$13</c:f>
              <c:numCache>
                <c:formatCode>General</c:formatCode>
                <c:ptCount val="4"/>
                <c:pt idx="0">
                  <c:v>12</c:v>
                </c:pt>
                <c:pt idx="1">
                  <c:v>23</c:v>
                </c:pt>
                <c:pt idx="2">
                  <c:v>6</c:v>
                </c:pt>
                <c:pt idx="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CA0-4180-85FD-617E7AAE169D}"/>
            </c:ext>
          </c:extLst>
        </c:ser>
        <c:ser>
          <c:idx val="1"/>
          <c:order val="1"/>
          <c:tx>
            <c:strRef>
              <c:f>BurndownChart_Intervalo!$D$1</c:f>
              <c:strCache>
                <c:ptCount val="1"/>
                <c:pt idx="0">
                  <c:v>Tiempo Ideal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cat>
            <c:numRef>
              <c:f>BurndownChart_Intervalo!$B$10:$B$13</c:f>
              <c:numCache>
                <c:formatCode>General</c:formatCode>
                <c:ptCount val="4"/>
                <c:pt idx="0">
                  <c:v>8</c:v>
                </c:pt>
                <c:pt idx="1">
                  <c:v>9</c:v>
                </c:pt>
                <c:pt idx="2">
                  <c:v>10</c:v>
                </c:pt>
                <c:pt idx="3">
                  <c:v>11</c:v>
                </c:pt>
              </c:numCache>
            </c:numRef>
          </c:cat>
          <c:val>
            <c:numRef>
              <c:f>BurndownChart_Intervalo!$D$10:$D$13</c:f>
              <c:numCache>
                <c:formatCode>General</c:formatCode>
                <c:ptCount val="4"/>
                <c:pt idx="0">
                  <c:v>12</c:v>
                </c:pt>
                <c:pt idx="1">
                  <c:v>16</c:v>
                </c:pt>
                <c:pt idx="2">
                  <c:v>8</c:v>
                </c:pt>
                <c:pt idx="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CA0-4180-85FD-617E7AAE16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18942175"/>
        <c:axId val="1401275439"/>
      </c:lineChart>
      <c:catAx>
        <c:axId val="101894217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L"/>
                  <a:t>Semanas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1401275439"/>
        <c:crosses val="autoZero"/>
        <c:auto val="1"/>
        <c:lblAlgn val="ctr"/>
        <c:lblOffset val="100"/>
        <c:noMultiLvlLbl val="0"/>
      </c:catAx>
      <c:valAx>
        <c:axId val="1401275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L"/>
                  <a:t>Tiempo</a:t>
                </a:r>
                <a:r>
                  <a:rPr lang="es-CL" baseline="0"/>
                  <a:t> (Hrs.)</a:t>
                </a:r>
                <a:endParaRPr lang="es-CL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10189421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/>
    </a:solidFill>
    <a:ln>
      <a:noFill/>
    </a:ln>
    <a:effectLst>
      <a:innerShdw blurRad="114300">
        <a:prstClr val="black"/>
      </a:innerShdw>
    </a:effectLst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Burndown Chart - Sprint 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BurndownChart_Intervalo!$C$1</c:f>
              <c:strCache>
                <c:ptCount val="1"/>
                <c:pt idx="0">
                  <c:v>Tiempo Real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numRef>
              <c:f>BurndownChart_Intervalo!$B$15:$B$21</c:f>
              <c:numCache>
                <c:formatCode>General</c:formatCode>
                <c:ptCount val="7"/>
                <c:pt idx="0">
                  <c:v>12</c:v>
                </c:pt>
                <c:pt idx="1">
                  <c:v>13</c:v>
                </c:pt>
                <c:pt idx="2">
                  <c:v>14</c:v>
                </c:pt>
                <c:pt idx="3">
                  <c:v>15</c:v>
                </c:pt>
                <c:pt idx="4">
                  <c:v>16</c:v>
                </c:pt>
                <c:pt idx="5">
                  <c:v>17</c:v>
                </c:pt>
                <c:pt idx="6">
                  <c:v>18</c:v>
                </c:pt>
              </c:numCache>
            </c:numRef>
          </c:cat>
          <c:val>
            <c:numRef>
              <c:f>BurndownChart_Intervalo!$C$15:$C$21</c:f>
              <c:numCache>
                <c:formatCode>General</c:formatCode>
                <c:ptCount val="7"/>
                <c:pt idx="0">
                  <c:v>6</c:v>
                </c:pt>
                <c:pt idx="1">
                  <c:v>29.5</c:v>
                </c:pt>
                <c:pt idx="2">
                  <c:v>18.5</c:v>
                </c:pt>
                <c:pt idx="3">
                  <c:v>2</c:v>
                </c:pt>
                <c:pt idx="4">
                  <c:v>6.5</c:v>
                </c:pt>
                <c:pt idx="5">
                  <c:v>3.5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7E3-4E3B-A840-D1B034AB1132}"/>
            </c:ext>
          </c:extLst>
        </c:ser>
        <c:ser>
          <c:idx val="1"/>
          <c:order val="1"/>
          <c:tx>
            <c:strRef>
              <c:f>BurndownChart_Intervalo!$D$1</c:f>
              <c:strCache>
                <c:ptCount val="1"/>
                <c:pt idx="0">
                  <c:v>Tiempo Ideal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cat>
            <c:numRef>
              <c:f>BurndownChart_Intervalo!$B$15:$B$21</c:f>
              <c:numCache>
                <c:formatCode>General</c:formatCode>
                <c:ptCount val="7"/>
                <c:pt idx="0">
                  <c:v>12</c:v>
                </c:pt>
                <c:pt idx="1">
                  <c:v>13</c:v>
                </c:pt>
                <c:pt idx="2">
                  <c:v>14</c:v>
                </c:pt>
                <c:pt idx="3">
                  <c:v>15</c:v>
                </c:pt>
                <c:pt idx="4">
                  <c:v>16</c:v>
                </c:pt>
                <c:pt idx="5">
                  <c:v>17</c:v>
                </c:pt>
                <c:pt idx="6">
                  <c:v>18</c:v>
                </c:pt>
              </c:numCache>
            </c:numRef>
          </c:cat>
          <c:val>
            <c:numRef>
              <c:f>BurndownChart_Intervalo!$D$15:$D$21</c:f>
              <c:numCache>
                <c:formatCode>General</c:formatCode>
                <c:ptCount val="7"/>
                <c:pt idx="0">
                  <c:v>6</c:v>
                </c:pt>
                <c:pt idx="1">
                  <c:v>24</c:v>
                </c:pt>
                <c:pt idx="2">
                  <c:v>24</c:v>
                </c:pt>
                <c:pt idx="3">
                  <c:v>2</c:v>
                </c:pt>
                <c:pt idx="4">
                  <c:v>5</c:v>
                </c:pt>
                <c:pt idx="5">
                  <c:v>5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7E3-4E3B-A840-D1B034AB11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18942175"/>
        <c:axId val="1401275439"/>
      </c:lineChart>
      <c:catAx>
        <c:axId val="101894217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L"/>
                  <a:t>Semanas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1401275439"/>
        <c:crosses val="autoZero"/>
        <c:auto val="1"/>
        <c:lblAlgn val="ctr"/>
        <c:lblOffset val="100"/>
        <c:noMultiLvlLbl val="0"/>
      </c:catAx>
      <c:valAx>
        <c:axId val="1401275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L"/>
                  <a:t>Tiempo</a:t>
                </a:r>
                <a:r>
                  <a:rPr lang="es-CL" baseline="0"/>
                  <a:t> (Hrs.)</a:t>
                </a:r>
                <a:endParaRPr lang="es-CL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10189421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/>
    </a:solidFill>
    <a:ln>
      <a:noFill/>
    </a:ln>
    <a:effectLst>
      <a:innerShdw blurRad="114300">
        <a:prstClr val="black"/>
      </a:innerShdw>
    </a:effectLst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31926B-E18C-4CC6-9452-DC6FE31D426B}" type="doc">
      <dgm:prSet loTypeId="urn:microsoft.com/office/officeart/2005/8/layout/arrow2" loCatId="process" qsTypeId="urn:microsoft.com/office/officeart/2005/8/quickstyle/3d3" qsCatId="3D" csTypeId="urn:microsoft.com/office/officeart/2005/8/colors/accent5_4" csCatId="accent5" phldr="1"/>
      <dgm:spPr/>
      <dgm:t>
        <a:bodyPr/>
        <a:lstStyle/>
        <a:p>
          <a:endParaRPr lang="es-ES"/>
        </a:p>
      </dgm:t>
    </dgm:pt>
    <dgm:pt modelId="{1CAF077B-5E14-4E69-87D2-B596CD3790F0}">
      <dgm:prSet phldr="0" custT="1"/>
      <dgm:spPr/>
      <dgm:t>
        <a:bodyPr/>
        <a:lstStyle/>
        <a:p>
          <a:pPr rtl="0"/>
          <a:r>
            <a:rPr lang="es-ES" sz="1500" b="1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Investigaciones y Definición de requisitos iniciales </a:t>
          </a:r>
          <a:br>
            <a:rPr lang="es-ES" sz="1500" b="1" dirty="0">
              <a:solidFill>
                <a:schemeClr val="accent6"/>
              </a:solidFill>
              <a:latin typeface="Univers Light"/>
              <a:ea typeface="+mn-ea"/>
              <a:cs typeface="+mn-cs"/>
            </a:rPr>
          </a:br>
          <a:r>
            <a:rPr lang="es-ES" sz="1500" b="1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(Sprint 0) </a:t>
          </a:r>
        </a:p>
      </dgm:t>
    </dgm:pt>
    <dgm:pt modelId="{B8BC1BBC-9FB1-4B71-840D-D4760C8A7F7E}" type="parTrans" cxnId="{E3361854-16F7-4A55-AA9B-387FB45A99CA}">
      <dgm:prSet/>
      <dgm:spPr/>
      <dgm:t>
        <a:bodyPr/>
        <a:lstStyle/>
        <a:p>
          <a:endParaRPr lang="es-ES">
            <a:solidFill>
              <a:schemeClr val="accent6"/>
            </a:solidFill>
            <a:latin typeface="Univers Light" panose="020B0403020202020204" pitchFamily="34" charset="0"/>
          </a:endParaRPr>
        </a:p>
      </dgm:t>
    </dgm:pt>
    <dgm:pt modelId="{396C5BA6-7B12-4B68-8F50-771BE1614E8C}" type="sibTrans" cxnId="{E3361854-16F7-4A55-AA9B-387FB45A99CA}">
      <dgm:prSet/>
      <dgm:spPr/>
      <dgm:t>
        <a:bodyPr/>
        <a:lstStyle/>
        <a:p>
          <a:endParaRPr lang="es-CL">
            <a:solidFill>
              <a:schemeClr val="accent6"/>
            </a:solidFill>
            <a:latin typeface="Univers Light" panose="020B0403020202020204" pitchFamily="34" charset="0"/>
          </a:endParaRPr>
        </a:p>
      </dgm:t>
    </dgm:pt>
    <dgm:pt modelId="{C00FB43E-C2D5-400D-B83F-F5520101F52C}">
      <dgm:prSet phldr="0" custT="1"/>
      <dgm:spPr/>
      <dgm:t>
        <a:bodyPr/>
        <a:lstStyle/>
        <a:p>
          <a:r>
            <a:rPr lang="es-ES" sz="1500" b="1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Desarrollo </a:t>
          </a:r>
          <a:r>
            <a:rPr lang="es-ES" sz="1500" b="1" dirty="0">
              <a:solidFill>
                <a:schemeClr val="accent6"/>
              </a:solidFill>
              <a:latin typeface="Univers Light"/>
              <a:ea typeface="Calibri"/>
              <a:cs typeface="Arial"/>
            </a:rPr>
            <a:t>de funcionalidades </a:t>
          </a:r>
          <a:br>
            <a:rPr lang="es-ES" sz="1500" b="1" dirty="0">
              <a:solidFill>
                <a:schemeClr val="accent6"/>
              </a:solidFill>
              <a:latin typeface="Univers Light"/>
              <a:ea typeface="Calibri"/>
              <a:cs typeface="Arial"/>
            </a:rPr>
          </a:br>
          <a:r>
            <a:rPr lang="es-ES" sz="1500" b="1" dirty="0">
              <a:solidFill>
                <a:schemeClr val="accent6"/>
              </a:solidFill>
              <a:latin typeface="Univers Light"/>
              <a:ea typeface="Calibri"/>
              <a:cs typeface="Arial"/>
            </a:rPr>
            <a:t>específicas </a:t>
          </a:r>
          <a:br>
            <a:rPr lang="es-ES" sz="1500" b="1" dirty="0">
              <a:solidFill>
                <a:schemeClr val="accent6"/>
              </a:solidFill>
              <a:latin typeface="Univers Light"/>
              <a:ea typeface="Calibri"/>
              <a:cs typeface="Arial"/>
            </a:rPr>
          </a:br>
          <a:r>
            <a:rPr lang="es-ES" sz="1500" b="1" dirty="0">
              <a:solidFill>
                <a:schemeClr val="accent6"/>
              </a:solidFill>
              <a:latin typeface="Univers Light"/>
              <a:ea typeface="Calibri"/>
              <a:cs typeface="Calibri"/>
            </a:rPr>
            <a:t>(Sprint 2)</a:t>
          </a:r>
        </a:p>
      </dgm:t>
    </dgm:pt>
    <dgm:pt modelId="{8CFA1FEB-9F47-4459-9EAB-533B8C5BFDD3}" type="parTrans" cxnId="{58F04308-BCE6-412F-8DF9-EFF1EBB5D0BC}">
      <dgm:prSet/>
      <dgm:spPr/>
      <dgm:t>
        <a:bodyPr/>
        <a:lstStyle/>
        <a:p>
          <a:endParaRPr lang="es-ES">
            <a:solidFill>
              <a:schemeClr val="accent6"/>
            </a:solidFill>
            <a:latin typeface="Univers Light" panose="020B0403020202020204" pitchFamily="34" charset="0"/>
          </a:endParaRPr>
        </a:p>
      </dgm:t>
    </dgm:pt>
    <dgm:pt modelId="{D6CDBB10-7057-4E24-99EA-7601EC0C53AA}" type="sibTrans" cxnId="{58F04308-BCE6-412F-8DF9-EFF1EBB5D0BC}">
      <dgm:prSet/>
      <dgm:spPr/>
      <dgm:t>
        <a:bodyPr/>
        <a:lstStyle/>
        <a:p>
          <a:endParaRPr lang="es-ES">
            <a:solidFill>
              <a:schemeClr val="accent6"/>
            </a:solidFill>
            <a:latin typeface="Univers Light" panose="020B0403020202020204" pitchFamily="34" charset="0"/>
          </a:endParaRPr>
        </a:p>
      </dgm:t>
    </dgm:pt>
    <dgm:pt modelId="{01C9CB18-6FA4-4B65-8CB2-80AAEEA86E74}">
      <dgm:prSet phldr="0" custT="1"/>
      <dgm:spPr/>
      <dgm:t>
        <a:bodyPr/>
        <a:lstStyle/>
        <a:p>
          <a:r>
            <a:rPr lang="es-ES" sz="1500" b="1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Correcciones y mejora</a:t>
          </a:r>
          <a:r>
            <a:rPr lang="es-ES" sz="1500" b="1" dirty="0">
              <a:solidFill>
                <a:schemeClr val="accent6"/>
              </a:solidFill>
              <a:latin typeface="Univers Light"/>
              <a:ea typeface="Calibri"/>
              <a:cs typeface="Arial"/>
            </a:rPr>
            <a:t> del Programa </a:t>
          </a:r>
          <a:r>
            <a:rPr lang="es-ES" sz="1500" b="1" dirty="0">
              <a:solidFill>
                <a:schemeClr val="accent6"/>
              </a:solidFill>
              <a:latin typeface="Univers Light"/>
              <a:ea typeface="Calibri"/>
              <a:cs typeface="Calibri"/>
            </a:rPr>
            <a:t>(Sprint 3)</a:t>
          </a:r>
        </a:p>
      </dgm:t>
    </dgm:pt>
    <dgm:pt modelId="{237BA003-9133-4961-AE88-FB7EAAC7F55F}" type="parTrans" cxnId="{3196A71F-13AC-4AE7-9000-8FE1DFD8C99E}">
      <dgm:prSet/>
      <dgm:spPr/>
      <dgm:t>
        <a:bodyPr/>
        <a:lstStyle/>
        <a:p>
          <a:endParaRPr lang="es-ES">
            <a:solidFill>
              <a:schemeClr val="accent6"/>
            </a:solidFill>
            <a:latin typeface="Univers Light" panose="020B0403020202020204" pitchFamily="34" charset="0"/>
          </a:endParaRPr>
        </a:p>
      </dgm:t>
    </dgm:pt>
    <dgm:pt modelId="{CB2B07BE-E92B-4113-8AFB-6BB0A0EDC747}" type="sibTrans" cxnId="{3196A71F-13AC-4AE7-9000-8FE1DFD8C99E}">
      <dgm:prSet/>
      <dgm:spPr/>
      <dgm:t>
        <a:bodyPr/>
        <a:lstStyle/>
        <a:p>
          <a:endParaRPr lang="es-ES">
            <a:solidFill>
              <a:schemeClr val="accent6"/>
            </a:solidFill>
            <a:latin typeface="Univers Light" panose="020B0403020202020204" pitchFamily="34" charset="0"/>
          </a:endParaRPr>
        </a:p>
      </dgm:t>
    </dgm:pt>
    <dgm:pt modelId="{30826A0D-9C34-4384-874B-6C4B566C7091}">
      <dgm:prSet phldr="0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dgm:style>
      </dgm:prSet>
      <dgm:spPr>
        <a:noFill/>
        <a:ln>
          <a:noFill/>
        </a:ln>
      </dgm:spPr>
      <dgm:t>
        <a:bodyPr anchor="ctr"/>
        <a:lstStyle/>
        <a:p>
          <a:pPr algn="ctr"/>
          <a:r>
            <a:rPr lang="es-ES" sz="1500" b="1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Diseño y Desarrollo inicial en Unity (Sprint 1)</a:t>
          </a:r>
          <a:endParaRPr lang="es-ES" sz="1500" b="1" dirty="0">
            <a:solidFill>
              <a:schemeClr val="accent6"/>
            </a:solidFill>
          </a:endParaRPr>
        </a:p>
      </dgm:t>
    </dgm:pt>
    <dgm:pt modelId="{30A2460F-D1BA-4EDD-8681-3AC262DCD279}" type="sibTrans" cxnId="{F49B392B-46BF-499C-AE69-73E34BDF9690}">
      <dgm:prSet/>
      <dgm:spPr/>
      <dgm:t>
        <a:bodyPr/>
        <a:lstStyle/>
        <a:p>
          <a:endParaRPr lang="es-CL">
            <a:solidFill>
              <a:schemeClr val="accent6"/>
            </a:solidFill>
          </a:endParaRPr>
        </a:p>
      </dgm:t>
    </dgm:pt>
    <dgm:pt modelId="{44F47649-AD06-420B-A9F0-3238E62AC8A7}" type="parTrans" cxnId="{F49B392B-46BF-499C-AE69-73E34BDF9690}">
      <dgm:prSet/>
      <dgm:spPr/>
      <dgm:t>
        <a:bodyPr/>
        <a:lstStyle/>
        <a:p>
          <a:endParaRPr lang="es-CL">
            <a:solidFill>
              <a:schemeClr val="accent6"/>
            </a:solidFill>
          </a:endParaRPr>
        </a:p>
      </dgm:t>
    </dgm:pt>
    <dgm:pt modelId="{FE6106E3-8D7B-46C7-9A60-B3E40BD79D9A}" type="pres">
      <dgm:prSet presAssocID="{3B31926B-E18C-4CC6-9452-DC6FE31D426B}" presName="arrowDiagram" presStyleCnt="0">
        <dgm:presLayoutVars>
          <dgm:chMax val="5"/>
          <dgm:dir/>
          <dgm:resizeHandles val="exact"/>
        </dgm:presLayoutVars>
      </dgm:prSet>
      <dgm:spPr/>
    </dgm:pt>
    <dgm:pt modelId="{2F25EF94-6066-4BED-A6C5-1F9EB1D0EF2D}" type="pres">
      <dgm:prSet presAssocID="{3B31926B-E18C-4CC6-9452-DC6FE31D426B}" presName="arrow" presStyleLbl="bgShp" presStyleIdx="0" presStyleCnt="1"/>
      <dgm:spPr>
        <a:noFill/>
      </dgm:spPr>
    </dgm:pt>
    <dgm:pt modelId="{7661A243-084C-49BC-98F6-FA07B914393D}" type="pres">
      <dgm:prSet presAssocID="{3B31926B-E18C-4CC6-9452-DC6FE31D426B}" presName="arrowDiagram4" presStyleCnt="0"/>
      <dgm:spPr/>
    </dgm:pt>
    <dgm:pt modelId="{D3E8C0D4-8182-441D-85D1-F891F9EE3242}" type="pres">
      <dgm:prSet presAssocID="{1CAF077B-5E14-4E69-87D2-B596CD3790F0}" presName="bullet4a" presStyleLbl="node1" presStyleIdx="0" presStyleCnt="4"/>
      <dgm:spPr>
        <a:solidFill>
          <a:srgbClr val="D0D47D"/>
        </a:solidFill>
      </dgm:spPr>
    </dgm:pt>
    <dgm:pt modelId="{7760BB98-B80A-4B62-A859-7E7437F52DD6}" type="pres">
      <dgm:prSet presAssocID="{1CAF077B-5E14-4E69-87D2-B596CD3790F0}" presName="textBox4a" presStyleLbl="revTx" presStyleIdx="0" presStyleCnt="4" custScaleX="128192" custScaleY="42955" custLinFactX="-26493" custLinFactY="-57884" custLinFactNeighborX="-100000" custLinFactNeighborY="-100000">
        <dgm:presLayoutVars>
          <dgm:bulletEnabled val="1"/>
        </dgm:presLayoutVars>
      </dgm:prSet>
      <dgm:spPr/>
    </dgm:pt>
    <dgm:pt modelId="{E3176EA0-C537-47B2-BE1B-D232933AF1A0}" type="pres">
      <dgm:prSet presAssocID="{30826A0D-9C34-4384-874B-6C4B566C7091}" presName="bullet4b" presStyleLbl="node1" presStyleIdx="1" presStyleCnt="4"/>
      <dgm:spPr>
        <a:solidFill>
          <a:srgbClr val="00B0F0"/>
        </a:solidFill>
      </dgm:spPr>
    </dgm:pt>
    <dgm:pt modelId="{BC6F5DB9-8106-4C31-9B5D-AAC5EE677291}" type="pres">
      <dgm:prSet presAssocID="{30826A0D-9C34-4384-874B-6C4B566C7091}" presName="textBox4b" presStyleLbl="revTx" presStyleIdx="1" presStyleCnt="4" custScaleX="102688" custScaleY="69675" custLinFactNeighborX="13356" custLinFactNeighborY="-5715">
        <dgm:presLayoutVars>
          <dgm:bulletEnabled val="1"/>
        </dgm:presLayoutVars>
      </dgm:prSet>
      <dgm:spPr>
        <a:prstGeom prst="rect">
          <a:avLst/>
        </a:prstGeom>
      </dgm:spPr>
    </dgm:pt>
    <dgm:pt modelId="{1BF5645F-3934-486C-A85F-41019FB8D5E9}" type="pres">
      <dgm:prSet presAssocID="{C00FB43E-C2D5-400D-B83F-F5520101F52C}" presName="bullet4c" presStyleLbl="node1" presStyleIdx="2" presStyleCnt="4"/>
      <dgm:spPr>
        <a:solidFill>
          <a:schemeClr val="tx2">
            <a:lumMod val="75000"/>
          </a:schemeClr>
        </a:solidFill>
      </dgm:spPr>
    </dgm:pt>
    <dgm:pt modelId="{DCFB352C-3C8D-454A-852E-923BB18E188C}" type="pres">
      <dgm:prSet presAssocID="{C00FB43E-C2D5-400D-B83F-F5520101F52C}" presName="textBox4c" presStyleLbl="revTx" presStyleIdx="2" presStyleCnt="4" custFlipVert="0" custScaleX="133701" custScaleY="24191" custLinFactX="-19117" custLinFactNeighborX="-100000" custLinFactNeighborY="-86854">
        <dgm:presLayoutVars>
          <dgm:bulletEnabled val="1"/>
        </dgm:presLayoutVars>
      </dgm:prSet>
      <dgm:spPr/>
    </dgm:pt>
    <dgm:pt modelId="{10044B87-7CF1-45A8-B9E1-93406DD029CF}" type="pres">
      <dgm:prSet presAssocID="{01C9CB18-6FA4-4B65-8CB2-80AAEEA86E74}" presName="bullet4d" presStyleLbl="node1" presStyleIdx="3" presStyleCnt="4"/>
      <dgm:spPr>
        <a:solidFill>
          <a:srgbClr val="00B050"/>
        </a:solidFill>
      </dgm:spPr>
    </dgm:pt>
    <dgm:pt modelId="{3BF7A40B-A78F-478D-A635-5D66964114FF}" type="pres">
      <dgm:prSet presAssocID="{01C9CB18-6FA4-4B65-8CB2-80AAEEA86E74}" presName="textBox4d" presStyleLbl="revTx" presStyleIdx="3" presStyleCnt="4" custFlipVert="0" custScaleX="107668" custScaleY="28011" custLinFactNeighborX="-36066" custLinFactNeighborY="5579">
        <dgm:presLayoutVars>
          <dgm:bulletEnabled val="1"/>
        </dgm:presLayoutVars>
      </dgm:prSet>
      <dgm:spPr/>
    </dgm:pt>
  </dgm:ptLst>
  <dgm:cxnLst>
    <dgm:cxn modelId="{58F04308-BCE6-412F-8DF9-EFF1EBB5D0BC}" srcId="{3B31926B-E18C-4CC6-9452-DC6FE31D426B}" destId="{C00FB43E-C2D5-400D-B83F-F5520101F52C}" srcOrd="2" destOrd="0" parTransId="{8CFA1FEB-9F47-4459-9EAB-533B8C5BFDD3}" sibTransId="{D6CDBB10-7057-4E24-99EA-7601EC0C53AA}"/>
    <dgm:cxn modelId="{2A32450E-7B02-458E-9DFE-EDA70F760A70}" type="presOf" srcId="{1CAF077B-5E14-4E69-87D2-B596CD3790F0}" destId="{7760BB98-B80A-4B62-A859-7E7437F52DD6}" srcOrd="0" destOrd="0" presId="urn:microsoft.com/office/officeart/2005/8/layout/arrow2"/>
    <dgm:cxn modelId="{7D71C314-6F53-4B61-B7B1-5E037AF31B95}" type="presOf" srcId="{01C9CB18-6FA4-4B65-8CB2-80AAEEA86E74}" destId="{3BF7A40B-A78F-478D-A635-5D66964114FF}" srcOrd="0" destOrd="0" presId="urn:microsoft.com/office/officeart/2005/8/layout/arrow2"/>
    <dgm:cxn modelId="{3196A71F-13AC-4AE7-9000-8FE1DFD8C99E}" srcId="{3B31926B-E18C-4CC6-9452-DC6FE31D426B}" destId="{01C9CB18-6FA4-4B65-8CB2-80AAEEA86E74}" srcOrd="3" destOrd="0" parTransId="{237BA003-9133-4961-AE88-FB7EAAC7F55F}" sibTransId="{CB2B07BE-E92B-4113-8AFB-6BB0A0EDC747}"/>
    <dgm:cxn modelId="{F49B392B-46BF-499C-AE69-73E34BDF9690}" srcId="{3B31926B-E18C-4CC6-9452-DC6FE31D426B}" destId="{30826A0D-9C34-4384-874B-6C4B566C7091}" srcOrd="1" destOrd="0" parTransId="{44F47649-AD06-420B-A9F0-3238E62AC8A7}" sibTransId="{30A2460F-D1BA-4EDD-8681-3AC262DCD279}"/>
    <dgm:cxn modelId="{8866B173-2BC2-48BE-A446-4CED8A87C5A8}" type="presOf" srcId="{30826A0D-9C34-4384-874B-6C4B566C7091}" destId="{BC6F5DB9-8106-4C31-9B5D-AAC5EE677291}" srcOrd="0" destOrd="0" presId="urn:microsoft.com/office/officeart/2005/8/layout/arrow2"/>
    <dgm:cxn modelId="{E3361854-16F7-4A55-AA9B-387FB45A99CA}" srcId="{3B31926B-E18C-4CC6-9452-DC6FE31D426B}" destId="{1CAF077B-5E14-4E69-87D2-B596CD3790F0}" srcOrd="0" destOrd="0" parTransId="{B8BC1BBC-9FB1-4B71-840D-D4760C8A7F7E}" sibTransId="{396C5BA6-7B12-4B68-8F50-771BE1614E8C}"/>
    <dgm:cxn modelId="{E9B9717D-C1C5-4C93-ADFE-0C4366361B09}" type="presOf" srcId="{3B31926B-E18C-4CC6-9452-DC6FE31D426B}" destId="{FE6106E3-8D7B-46C7-9A60-B3E40BD79D9A}" srcOrd="0" destOrd="0" presId="urn:microsoft.com/office/officeart/2005/8/layout/arrow2"/>
    <dgm:cxn modelId="{5FFB5CCA-84E3-430A-89B8-AFF3E165BBAA}" type="presOf" srcId="{C00FB43E-C2D5-400D-B83F-F5520101F52C}" destId="{DCFB352C-3C8D-454A-852E-923BB18E188C}" srcOrd="0" destOrd="0" presId="urn:microsoft.com/office/officeart/2005/8/layout/arrow2"/>
    <dgm:cxn modelId="{0747DD25-6EA8-42DF-A7B9-0EFA9169E529}" type="presParOf" srcId="{FE6106E3-8D7B-46C7-9A60-B3E40BD79D9A}" destId="{2F25EF94-6066-4BED-A6C5-1F9EB1D0EF2D}" srcOrd="0" destOrd="0" presId="urn:microsoft.com/office/officeart/2005/8/layout/arrow2"/>
    <dgm:cxn modelId="{FA895FEE-B08B-455B-B3D9-662802A952BA}" type="presParOf" srcId="{FE6106E3-8D7B-46C7-9A60-B3E40BD79D9A}" destId="{7661A243-084C-49BC-98F6-FA07B914393D}" srcOrd="1" destOrd="0" presId="urn:microsoft.com/office/officeart/2005/8/layout/arrow2"/>
    <dgm:cxn modelId="{524B5715-502D-4AF1-84F9-5ABA356C4A7B}" type="presParOf" srcId="{7661A243-084C-49BC-98F6-FA07B914393D}" destId="{D3E8C0D4-8182-441D-85D1-F891F9EE3242}" srcOrd="0" destOrd="0" presId="urn:microsoft.com/office/officeart/2005/8/layout/arrow2"/>
    <dgm:cxn modelId="{5D01B517-5D30-414A-961A-50A07F53D32A}" type="presParOf" srcId="{7661A243-084C-49BC-98F6-FA07B914393D}" destId="{7760BB98-B80A-4B62-A859-7E7437F52DD6}" srcOrd="1" destOrd="0" presId="urn:microsoft.com/office/officeart/2005/8/layout/arrow2"/>
    <dgm:cxn modelId="{DE1B5ACB-2196-464E-A9CA-904244C8B344}" type="presParOf" srcId="{7661A243-084C-49BC-98F6-FA07B914393D}" destId="{E3176EA0-C537-47B2-BE1B-D232933AF1A0}" srcOrd="2" destOrd="0" presId="urn:microsoft.com/office/officeart/2005/8/layout/arrow2"/>
    <dgm:cxn modelId="{F14E49B1-163E-4030-8DCF-117F7F3CFBA7}" type="presParOf" srcId="{7661A243-084C-49BC-98F6-FA07B914393D}" destId="{BC6F5DB9-8106-4C31-9B5D-AAC5EE677291}" srcOrd="3" destOrd="0" presId="urn:microsoft.com/office/officeart/2005/8/layout/arrow2"/>
    <dgm:cxn modelId="{C24F649F-2694-489D-A6A0-AE042A961C50}" type="presParOf" srcId="{7661A243-084C-49BC-98F6-FA07B914393D}" destId="{1BF5645F-3934-486C-A85F-41019FB8D5E9}" srcOrd="4" destOrd="0" presId="urn:microsoft.com/office/officeart/2005/8/layout/arrow2"/>
    <dgm:cxn modelId="{7A1FD030-3160-4967-9873-A175887CFB1C}" type="presParOf" srcId="{7661A243-084C-49BC-98F6-FA07B914393D}" destId="{DCFB352C-3C8D-454A-852E-923BB18E188C}" srcOrd="5" destOrd="0" presId="urn:microsoft.com/office/officeart/2005/8/layout/arrow2"/>
    <dgm:cxn modelId="{4452D161-FD3D-4DFD-886D-B96169799F20}" type="presParOf" srcId="{7661A243-084C-49BC-98F6-FA07B914393D}" destId="{10044B87-7CF1-45A8-B9E1-93406DD029CF}" srcOrd="6" destOrd="0" presId="urn:microsoft.com/office/officeart/2005/8/layout/arrow2"/>
    <dgm:cxn modelId="{D58B9CF1-F910-4995-BB8B-EB2AAF636F12}" type="presParOf" srcId="{7661A243-084C-49BC-98F6-FA07B914393D}" destId="{3BF7A40B-A78F-478D-A635-5D66964114FF}" srcOrd="7" destOrd="0" presId="urn:microsoft.com/office/officeart/2005/8/layout/arrow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25EF94-6066-4BED-A6C5-1F9EB1D0EF2D}">
      <dsp:nvSpPr>
        <dsp:cNvPr id="0" name=""/>
        <dsp:cNvSpPr/>
      </dsp:nvSpPr>
      <dsp:spPr>
        <a:xfrm>
          <a:off x="918972" y="0"/>
          <a:ext cx="7046976" cy="4404360"/>
        </a:xfrm>
        <a:prstGeom prst="swooshArrow">
          <a:avLst>
            <a:gd name="adj1" fmla="val 25000"/>
            <a:gd name="adj2" fmla="val 25000"/>
          </a:avLst>
        </a:pr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E8C0D4-8182-441D-85D1-F891F9EE3242}">
      <dsp:nvSpPr>
        <dsp:cNvPr id="0" name=""/>
        <dsp:cNvSpPr/>
      </dsp:nvSpPr>
      <dsp:spPr>
        <a:xfrm>
          <a:off x="1613099" y="3275082"/>
          <a:ext cx="162080" cy="162080"/>
        </a:xfrm>
        <a:prstGeom prst="ellipse">
          <a:avLst/>
        </a:prstGeom>
        <a:solidFill>
          <a:srgbClr val="D0D47D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60BB98-B80A-4B62-A859-7E7437F52DD6}">
      <dsp:nvSpPr>
        <dsp:cNvPr id="0" name=""/>
        <dsp:cNvSpPr/>
      </dsp:nvSpPr>
      <dsp:spPr>
        <a:xfrm>
          <a:off x="0" y="2000106"/>
          <a:ext cx="1544755" cy="45027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83" tIns="0" rIns="0" bIns="0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Investigaciones y Definición de requisitos iniciales </a:t>
          </a:r>
          <a:br>
            <a:rPr lang="es-ES" sz="1500" b="1" kern="1200" dirty="0">
              <a:solidFill>
                <a:schemeClr val="accent6"/>
              </a:solidFill>
              <a:latin typeface="Univers Light"/>
              <a:ea typeface="+mn-ea"/>
              <a:cs typeface="+mn-cs"/>
            </a:rPr>
          </a:br>
          <a:r>
            <a:rPr lang="es-ES" sz="1500" b="1" kern="1200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(Sprint 0) </a:t>
          </a:r>
        </a:p>
      </dsp:txBody>
      <dsp:txXfrm>
        <a:off x="0" y="2000106"/>
        <a:ext cx="1544755" cy="450270"/>
      </dsp:txXfrm>
    </dsp:sp>
    <dsp:sp modelId="{E3176EA0-C537-47B2-BE1B-D232933AF1A0}">
      <dsp:nvSpPr>
        <dsp:cNvPr id="0" name=""/>
        <dsp:cNvSpPr/>
      </dsp:nvSpPr>
      <dsp:spPr>
        <a:xfrm>
          <a:off x="2758232" y="2250627"/>
          <a:ext cx="281879" cy="281879"/>
        </a:xfrm>
        <a:prstGeom prst="ellipse">
          <a:avLst/>
        </a:prstGeom>
        <a:solidFill>
          <a:srgbClr val="00B0F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C6F5DB9-8106-4C31-9B5D-AAC5EE677291}">
      <dsp:nvSpPr>
        <dsp:cNvPr id="0" name=""/>
        <dsp:cNvSpPr/>
      </dsp:nvSpPr>
      <dsp:spPr>
        <a:xfrm>
          <a:off x="3076933" y="2581726"/>
          <a:ext cx="1519643" cy="1402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3"/>
        </a:fontRef>
      </dsp:style>
      <dsp:txBody>
        <a:bodyPr spcFirstLastPara="0" vert="horz" wrap="square" lIns="149362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Diseño y Desarrollo inicial en Unity (Sprint 1)</a:t>
          </a:r>
          <a:endParaRPr lang="es-ES" sz="1500" b="1" kern="1200" dirty="0">
            <a:solidFill>
              <a:schemeClr val="accent6"/>
            </a:solidFill>
          </a:endParaRPr>
        </a:p>
      </dsp:txBody>
      <dsp:txXfrm>
        <a:off x="3076933" y="2581726"/>
        <a:ext cx="1519643" cy="1402413"/>
      </dsp:txXfrm>
    </dsp:sp>
    <dsp:sp modelId="{1BF5645F-3934-486C-A85F-41019FB8D5E9}">
      <dsp:nvSpPr>
        <dsp:cNvPr id="0" name=""/>
        <dsp:cNvSpPr/>
      </dsp:nvSpPr>
      <dsp:spPr>
        <a:xfrm>
          <a:off x="4220480" y="1495720"/>
          <a:ext cx="373489" cy="373489"/>
        </a:xfrm>
        <a:prstGeom prst="ellipse">
          <a:avLst/>
        </a:prstGeom>
        <a:solidFill>
          <a:schemeClr val="tx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CFB352C-3C8D-454A-852E-923BB18E188C}">
      <dsp:nvSpPr>
        <dsp:cNvPr id="0" name=""/>
        <dsp:cNvSpPr/>
      </dsp:nvSpPr>
      <dsp:spPr>
        <a:xfrm>
          <a:off x="2395089" y="350111"/>
          <a:ext cx="1978594" cy="658453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904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Desarrollo </a:t>
          </a:r>
          <a:r>
            <a:rPr lang="es-ES" sz="1500" b="1" kern="1200" dirty="0">
              <a:solidFill>
                <a:schemeClr val="accent6"/>
              </a:solidFill>
              <a:latin typeface="Univers Light"/>
              <a:ea typeface="Calibri"/>
              <a:cs typeface="Arial"/>
            </a:rPr>
            <a:t>de funcionalidades </a:t>
          </a:r>
          <a:br>
            <a:rPr lang="es-ES" sz="1500" b="1" kern="1200" dirty="0">
              <a:solidFill>
                <a:schemeClr val="accent6"/>
              </a:solidFill>
              <a:latin typeface="Univers Light"/>
              <a:ea typeface="Calibri"/>
              <a:cs typeface="Arial"/>
            </a:rPr>
          </a:br>
          <a:r>
            <a:rPr lang="es-ES" sz="1500" b="1" kern="1200" dirty="0">
              <a:solidFill>
                <a:schemeClr val="accent6"/>
              </a:solidFill>
              <a:latin typeface="Univers Light"/>
              <a:ea typeface="Calibri"/>
              <a:cs typeface="Arial"/>
            </a:rPr>
            <a:t>específicas </a:t>
          </a:r>
          <a:br>
            <a:rPr lang="es-ES" sz="1500" b="1" kern="1200" dirty="0">
              <a:solidFill>
                <a:schemeClr val="accent6"/>
              </a:solidFill>
              <a:latin typeface="Univers Light"/>
              <a:ea typeface="Calibri"/>
              <a:cs typeface="Arial"/>
            </a:rPr>
          </a:br>
          <a:r>
            <a:rPr lang="es-ES" sz="1500" b="1" kern="1200" dirty="0">
              <a:solidFill>
                <a:schemeClr val="accent6"/>
              </a:solidFill>
              <a:latin typeface="Univers Light"/>
              <a:ea typeface="Calibri"/>
              <a:cs typeface="Calibri"/>
            </a:rPr>
            <a:t>(Sprint 2)</a:t>
          </a:r>
        </a:p>
      </dsp:txBody>
      <dsp:txXfrm>
        <a:off x="2395089" y="350111"/>
        <a:ext cx="1978594" cy="658453"/>
      </dsp:txXfrm>
    </dsp:sp>
    <dsp:sp modelId="{10044B87-7CF1-45A8-B9E1-93406DD029CF}">
      <dsp:nvSpPr>
        <dsp:cNvPr id="0" name=""/>
        <dsp:cNvSpPr/>
      </dsp:nvSpPr>
      <dsp:spPr>
        <a:xfrm>
          <a:off x="5813096" y="996266"/>
          <a:ext cx="500335" cy="500335"/>
        </a:xfrm>
        <a:prstGeom prst="ellipse">
          <a:avLst/>
        </a:prstGeom>
        <a:solidFill>
          <a:srgbClr val="00B05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BF7A40B-A78F-478D-A635-5D66964114FF}">
      <dsp:nvSpPr>
        <dsp:cNvPr id="0" name=""/>
        <dsp:cNvSpPr/>
      </dsp:nvSpPr>
      <dsp:spPr>
        <a:xfrm>
          <a:off x="5472798" y="2559294"/>
          <a:ext cx="1593341" cy="884566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5117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dirty="0">
              <a:solidFill>
                <a:schemeClr val="accent6"/>
              </a:solidFill>
              <a:latin typeface="Univers Light"/>
              <a:ea typeface="+mn-ea"/>
              <a:cs typeface="+mn-cs"/>
            </a:rPr>
            <a:t>Correcciones y mejora</a:t>
          </a:r>
          <a:r>
            <a:rPr lang="es-ES" sz="1500" b="1" kern="1200" dirty="0">
              <a:solidFill>
                <a:schemeClr val="accent6"/>
              </a:solidFill>
              <a:latin typeface="Univers Light"/>
              <a:ea typeface="Calibri"/>
              <a:cs typeface="Arial"/>
            </a:rPr>
            <a:t> del Programa </a:t>
          </a:r>
          <a:r>
            <a:rPr lang="es-ES" sz="1500" b="1" kern="1200" dirty="0">
              <a:solidFill>
                <a:schemeClr val="accent6"/>
              </a:solidFill>
              <a:latin typeface="Univers Light"/>
              <a:ea typeface="Calibri"/>
              <a:cs typeface="Calibri"/>
            </a:rPr>
            <a:t>(Sprint 3)</a:t>
          </a:r>
        </a:p>
      </dsp:txBody>
      <dsp:txXfrm>
        <a:off x="5472798" y="2559294"/>
        <a:ext cx="1593341" cy="8845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83FCA472-D78A-4C57-ACD2-985655B479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A575D8F-C70B-4763-B363-4B189A4F17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E7A20-7EE0-4813-BF38-21AE47DE160D}" type="datetimeFigureOut">
              <a:rPr lang="es-CL" smtClean="0"/>
              <a:t>01-12-2025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8CF3D73-97D4-4F95-8B1E-9D5F91353D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623D786-CCAF-41FA-B148-8A110A329D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98389-8178-4E58-9FBF-91A80F9F136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853613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jpeg>
</file>

<file path=ppt/media/image71.png>
</file>

<file path=ppt/media/image72.svg>
</file>

<file path=ppt/media/image73.png>
</file>

<file path=ppt/media/image74.png>
</file>

<file path=ppt/media/image75.png>
</file>

<file path=ppt/media/image76.png>
</file>

<file path=ppt/media/image77.png>
</file>

<file path=ppt/media/image78.jpe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jpe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78bccec9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378bccec9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78bccec90d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378bccec90d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>
          <a:extLst>
            <a:ext uri="{FF2B5EF4-FFF2-40B4-BE49-F238E27FC236}">
              <a16:creationId xmlns:a16="http://schemas.microsoft.com/office/drawing/2014/main" id="{AE26E9B2-1F51-48AC-D21A-27DF0FE31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78bccec90d_1_1:notes">
            <a:extLst>
              <a:ext uri="{FF2B5EF4-FFF2-40B4-BE49-F238E27FC236}">
                <a16:creationId xmlns:a16="http://schemas.microsoft.com/office/drawing/2014/main" id="{518FECB2-E02F-65A5-E08E-08AE22D98A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378bccec90d_1_1:notes">
            <a:extLst>
              <a:ext uri="{FF2B5EF4-FFF2-40B4-BE49-F238E27FC236}">
                <a16:creationId xmlns:a16="http://schemas.microsoft.com/office/drawing/2014/main" id="{7A0E8B3D-E811-5F23-0D4C-99B78DED75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3120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63026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971297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40425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dk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4"/>
          <p:cNvSpPr txBox="1">
            <a:spLocks noGrp="1"/>
          </p:cNvSpPr>
          <p:nvPr>
            <p:ph type="title"/>
          </p:nvPr>
        </p:nvSpPr>
        <p:spPr>
          <a:xfrm>
            <a:off x="713160" y="1130040"/>
            <a:ext cx="7717320" cy="247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p14"/>
          <p:cNvSpPr/>
          <p:nvPr/>
        </p:nvSpPr>
        <p:spPr>
          <a:xfrm>
            <a:off x="-565200" y="-462600"/>
            <a:ext cx="59086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9" name="Google Shape;9;p14"/>
          <p:cNvSpPr/>
          <p:nvPr/>
        </p:nvSpPr>
        <p:spPr>
          <a:xfrm>
            <a:off x="3799800" y="4608720"/>
            <a:ext cx="59086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27518B-6A12-4A79-95A8-609D56A387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>
  <p:cSld name="1_BLANK">
    <p:bg>
      <p:bgPr>
        <a:solidFill>
          <a:schemeClr val="accent4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7288541-0DD6-4F1F-9ED1-04E6DD1CCD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17200" y="0"/>
            <a:ext cx="2826800" cy="5143500"/>
          </a:xfrm>
          <a:prstGeom prst="rect">
            <a:avLst/>
          </a:prstGeom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566AD56-BFEC-443F-A862-F1EEFEEAF2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47122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>
  <p:cSld name="1_BLANK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686C67D-3A03-45F0-A4FF-5E4DEEDB05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8319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>
  <p:cSld name="1_BLANK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9DE85A5-EB34-47E3-B39C-DA80A0D0E8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16306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>
  <p:cSld name="1_BLANK">
    <p:bg>
      <p:bgPr>
        <a:solidFill>
          <a:schemeClr val="accent4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CB0983F1-3F86-48AF-88FD-AC370B8D26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C568044-0CE1-44EE-A7FB-0FFC9724BD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3022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6543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">
  <p:cSld name="BLANK_1">
    <p:bg>
      <p:bgPr>
        <a:solidFill>
          <a:schemeClr val="dk2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1"/>
          <p:cNvSpPr txBox="1">
            <a:spLocks noGrp="1"/>
          </p:cNvSpPr>
          <p:nvPr>
            <p:ph type="title"/>
          </p:nvPr>
        </p:nvSpPr>
        <p:spPr>
          <a:xfrm>
            <a:off x="1522800" y="2047680"/>
            <a:ext cx="283788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title" idx="2"/>
          </p:nvPr>
        </p:nvSpPr>
        <p:spPr>
          <a:xfrm>
            <a:off x="2589840" y="1454400"/>
            <a:ext cx="703440" cy="59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0" name="Google Shape;40;p21"/>
          <p:cNvSpPr txBox="1">
            <a:spLocks noGrp="1"/>
          </p:cNvSpPr>
          <p:nvPr>
            <p:ph type="title" idx="3"/>
          </p:nvPr>
        </p:nvSpPr>
        <p:spPr>
          <a:xfrm>
            <a:off x="4782960" y="2047680"/>
            <a:ext cx="283788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1" name="Google Shape;41;p21"/>
          <p:cNvSpPr txBox="1">
            <a:spLocks noGrp="1"/>
          </p:cNvSpPr>
          <p:nvPr>
            <p:ph type="title" idx="4"/>
          </p:nvPr>
        </p:nvSpPr>
        <p:spPr>
          <a:xfrm>
            <a:off x="5850360" y="1454400"/>
            <a:ext cx="703440" cy="59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title" idx="5"/>
          </p:nvPr>
        </p:nvSpPr>
        <p:spPr>
          <a:xfrm>
            <a:off x="1522800" y="3689640"/>
            <a:ext cx="283788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title" idx="6"/>
          </p:nvPr>
        </p:nvSpPr>
        <p:spPr>
          <a:xfrm>
            <a:off x="2589840" y="3096360"/>
            <a:ext cx="703440" cy="59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title" idx="7"/>
          </p:nvPr>
        </p:nvSpPr>
        <p:spPr>
          <a:xfrm>
            <a:off x="4782960" y="3689640"/>
            <a:ext cx="283788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title" idx="8"/>
          </p:nvPr>
        </p:nvSpPr>
        <p:spPr>
          <a:xfrm>
            <a:off x="5850360" y="3096360"/>
            <a:ext cx="703440" cy="59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title" idx="9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7" name="Google Shape;47;p21"/>
          <p:cNvSpPr/>
          <p:nvPr/>
        </p:nvSpPr>
        <p:spPr>
          <a:xfrm rot="5400000">
            <a:off x="-2062440" y="2056680"/>
            <a:ext cx="40359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48" name="Google Shape;48;p21"/>
          <p:cNvSpPr/>
          <p:nvPr/>
        </p:nvSpPr>
        <p:spPr>
          <a:xfrm rot="5400000">
            <a:off x="7170840" y="2056680"/>
            <a:ext cx="40359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EA14EED-AE5C-4370-BA86-A8317B99B1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_1">
  <p:cSld name="TITLE_ONLY_1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1" name="Google Shape;51;p22"/>
          <p:cNvSpPr/>
          <p:nvPr/>
        </p:nvSpPr>
        <p:spPr>
          <a:xfrm>
            <a:off x="-796320" y="-462600"/>
            <a:ext cx="220212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52" name="Google Shape;52;p22"/>
          <p:cNvSpPr/>
          <p:nvPr/>
        </p:nvSpPr>
        <p:spPr>
          <a:xfrm rot="5400000">
            <a:off x="7831080" y="-462240"/>
            <a:ext cx="220212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E0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6374C9B-39FE-476F-AF07-E578EC5D27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_1">
  <p:cSld name="SECTION_HEADER_1_1">
    <p:bg>
      <p:bgPr>
        <a:solidFill>
          <a:schemeClr val="dk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3"/>
          <p:cNvSpPr txBox="1">
            <a:spLocks noGrp="1"/>
          </p:cNvSpPr>
          <p:nvPr>
            <p:ph type="title"/>
          </p:nvPr>
        </p:nvSpPr>
        <p:spPr>
          <a:xfrm>
            <a:off x="5432760" y="1451880"/>
            <a:ext cx="2997720" cy="156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5" name="Google Shape;55;p23"/>
          <p:cNvSpPr/>
          <p:nvPr/>
        </p:nvSpPr>
        <p:spPr>
          <a:xfrm>
            <a:off x="5527440" y="-212040"/>
            <a:ext cx="290304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56" name="Google Shape;56;p23"/>
          <p:cNvSpPr/>
          <p:nvPr/>
        </p:nvSpPr>
        <p:spPr>
          <a:xfrm>
            <a:off x="713160" y="4353480"/>
            <a:ext cx="290304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78A3EC84-D74D-4DB9-94FA-78E3A34C56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">
  <p:cSld name="BLANK_1_1">
    <p:bg>
      <p:bgPr>
        <a:solidFill>
          <a:schemeClr val="dk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4"/>
          <p:cNvSpPr txBox="1">
            <a:spLocks noGrp="1"/>
          </p:cNvSpPr>
          <p:nvPr>
            <p:ph type="title"/>
          </p:nvPr>
        </p:nvSpPr>
        <p:spPr>
          <a:xfrm>
            <a:off x="2289960" y="2855160"/>
            <a:ext cx="4563720" cy="66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9" name="Google Shape;59;p24"/>
          <p:cNvSpPr/>
          <p:nvPr/>
        </p:nvSpPr>
        <p:spPr>
          <a:xfrm>
            <a:off x="3053160" y="-570600"/>
            <a:ext cx="3037320" cy="1109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E7E4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60" name="Google Shape;60;p24"/>
          <p:cNvSpPr/>
          <p:nvPr/>
        </p:nvSpPr>
        <p:spPr>
          <a:xfrm>
            <a:off x="3053160" y="4560480"/>
            <a:ext cx="3037320" cy="1109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414AEA2-FBB6-45C4-B3B7-CF582006BC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">
  <p:cSld name="CUSTOM_1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5"/>
          <p:cNvSpPr txBox="1">
            <a:spLocks noGrp="1"/>
          </p:cNvSpPr>
          <p:nvPr>
            <p:ph type="title"/>
          </p:nvPr>
        </p:nvSpPr>
        <p:spPr>
          <a:xfrm>
            <a:off x="5230800" y="1648800"/>
            <a:ext cx="319968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3" name="Google Shape;63;p25"/>
          <p:cNvSpPr/>
          <p:nvPr/>
        </p:nvSpPr>
        <p:spPr>
          <a:xfrm>
            <a:off x="6413400" y="-462600"/>
            <a:ext cx="40341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64" name="Google Shape;64;p25"/>
          <p:cNvSpPr/>
          <p:nvPr/>
        </p:nvSpPr>
        <p:spPr>
          <a:xfrm>
            <a:off x="6413400" y="4608720"/>
            <a:ext cx="40341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E0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E088775-A06F-4A47-92DE-EE8358DC82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_1">
  <p:cSld name="TITLE_AND_TWO_COLUMNS_1">
    <p:bg>
      <p:bgPr>
        <a:solidFill>
          <a:schemeClr val="dk2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>
            <a:spLocks noGrp="1"/>
          </p:cNvSpPr>
          <p:nvPr>
            <p:ph type="title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7" name="Google Shape;67;p26"/>
          <p:cNvSpPr/>
          <p:nvPr/>
        </p:nvSpPr>
        <p:spPr>
          <a:xfrm rot="5400000">
            <a:off x="-1171800" y="2927520"/>
            <a:ext cx="23590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68" name="Google Shape;68;p26"/>
          <p:cNvSpPr/>
          <p:nvPr/>
        </p:nvSpPr>
        <p:spPr>
          <a:xfrm rot="5400000">
            <a:off x="7957440" y="1218240"/>
            <a:ext cx="23590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C08A2DD-7F55-4DAD-87F1-005B43A1D4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bg>
      <p:bgPr>
        <a:solidFill>
          <a:schemeClr val="dk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4"/>
          <p:cNvSpPr/>
          <p:nvPr/>
        </p:nvSpPr>
        <p:spPr>
          <a:xfrm>
            <a:off x="-565200" y="-462600"/>
            <a:ext cx="59086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9" name="Google Shape;9;p14"/>
          <p:cNvSpPr/>
          <p:nvPr/>
        </p:nvSpPr>
        <p:spPr>
          <a:xfrm>
            <a:off x="3799800" y="4608720"/>
            <a:ext cx="59086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pic>
        <p:nvPicPr>
          <p:cNvPr id="2" name="Imagen 1" descr="Una persona en frente de laptop&#10;&#10;El contenido generado por IA puede ser incorrecto.">
            <a:extLst>
              <a:ext uri="{FF2B5EF4-FFF2-40B4-BE49-F238E27FC236}">
                <a16:creationId xmlns:a16="http://schemas.microsoft.com/office/drawing/2014/main" id="{AD23157B-B13C-3DCF-3256-1BE1ADD6AE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2404" t="44" r="24678" b="-11"/>
          <a:stretch>
            <a:fillRect/>
          </a:stretch>
        </p:blipFill>
        <p:spPr>
          <a:xfrm>
            <a:off x="-513" y="-152237"/>
            <a:ext cx="3394248" cy="5440819"/>
          </a:xfrm>
          <a:prstGeom prst="rect">
            <a:avLst/>
          </a:prstGeom>
        </p:spPr>
      </p:pic>
      <p:sp>
        <p:nvSpPr>
          <p:cNvPr id="7" name="Google Shape;7;p14"/>
          <p:cNvSpPr txBox="1">
            <a:spLocks noGrp="1"/>
          </p:cNvSpPr>
          <p:nvPr>
            <p:ph type="title"/>
          </p:nvPr>
        </p:nvSpPr>
        <p:spPr>
          <a:xfrm>
            <a:off x="713160" y="1130040"/>
            <a:ext cx="7717320" cy="247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E1F09C8-44B7-4DF6-BFA8-53D7F2F4F4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353346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_1_2">
  <p:cSld name="BLANK_1_1_1_2">
    <p:bg>
      <p:bgPr>
        <a:solidFill>
          <a:schemeClr val="dk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7"/>
          <p:cNvSpPr txBox="1">
            <a:spLocks noGrp="1"/>
          </p:cNvSpPr>
          <p:nvPr>
            <p:ph type="title"/>
          </p:nvPr>
        </p:nvSpPr>
        <p:spPr>
          <a:xfrm>
            <a:off x="720000" y="2784600"/>
            <a:ext cx="23360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title" idx="2"/>
          </p:nvPr>
        </p:nvSpPr>
        <p:spPr>
          <a:xfrm>
            <a:off x="3403800" y="2784600"/>
            <a:ext cx="23360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title" idx="3"/>
          </p:nvPr>
        </p:nvSpPr>
        <p:spPr>
          <a:xfrm>
            <a:off x="6087600" y="2784600"/>
            <a:ext cx="23360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title" idx="4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4" name="Google Shape;74;p27"/>
          <p:cNvSpPr/>
          <p:nvPr/>
        </p:nvSpPr>
        <p:spPr>
          <a:xfrm>
            <a:off x="-1303920" y="-462600"/>
            <a:ext cx="40341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75" name="Google Shape;75;p27"/>
          <p:cNvSpPr/>
          <p:nvPr/>
        </p:nvSpPr>
        <p:spPr>
          <a:xfrm>
            <a:off x="6413400" y="4608720"/>
            <a:ext cx="40341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E0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CF18C54-7A82-4477-8F18-7619C5FB12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_1_1">
  <p:cSld name="BLANK_1_1_1_1">
    <p:bg>
      <p:bgPr>
        <a:solidFill>
          <a:schemeClr val="dk2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8"/>
          <p:cNvSpPr txBox="1">
            <a:spLocks noGrp="1"/>
          </p:cNvSpPr>
          <p:nvPr>
            <p:ph type="title"/>
          </p:nvPr>
        </p:nvSpPr>
        <p:spPr>
          <a:xfrm>
            <a:off x="1354320" y="1786320"/>
            <a:ext cx="27320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title" idx="2"/>
          </p:nvPr>
        </p:nvSpPr>
        <p:spPr>
          <a:xfrm>
            <a:off x="5057280" y="1786320"/>
            <a:ext cx="27320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title" idx="3"/>
          </p:nvPr>
        </p:nvSpPr>
        <p:spPr>
          <a:xfrm>
            <a:off x="1354320" y="3219480"/>
            <a:ext cx="27320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title" idx="4"/>
          </p:nvPr>
        </p:nvSpPr>
        <p:spPr>
          <a:xfrm>
            <a:off x="5057280" y="3219480"/>
            <a:ext cx="27320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title" idx="5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2" name="Google Shape;82;p28"/>
          <p:cNvSpPr/>
          <p:nvPr/>
        </p:nvSpPr>
        <p:spPr>
          <a:xfrm>
            <a:off x="-738360" y="539640"/>
            <a:ext cx="290304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83" name="Google Shape;83;p28"/>
          <p:cNvSpPr/>
          <p:nvPr/>
        </p:nvSpPr>
        <p:spPr>
          <a:xfrm>
            <a:off x="6978960" y="539640"/>
            <a:ext cx="290304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E0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F55C5AA-2693-4BD6-A731-E21F5BC67C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_1_1_1">
  <p:cSld name="BLANK_1_1_1_1_1">
    <p:bg>
      <p:bgPr>
        <a:solidFill>
          <a:schemeClr val="dk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9"/>
          <p:cNvSpPr txBox="1">
            <a:spLocks noGrp="1"/>
          </p:cNvSpPr>
          <p:nvPr>
            <p:ph type="title"/>
          </p:nvPr>
        </p:nvSpPr>
        <p:spPr>
          <a:xfrm>
            <a:off x="1098360" y="1950840"/>
            <a:ext cx="20786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6" name="Google Shape;86;p29"/>
          <p:cNvSpPr txBox="1">
            <a:spLocks noGrp="1"/>
          </p:cNvSpPr>
          <p:nvPr>
            <p:ph type="title" idx="2"/>
          </p:nvPr>
        </p:nvSpPr>
        <p:spPr>
          <a:xfrm>
            <a:off x="3532680" y="1950840"/>
            <a:ext cx="20786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7" name="Google Shape;87;p29"/>
          <p:cNvSpPr txBox="1">
            <a:spLocks noGrp="1"/>
          </p:cNvSpPr>
          <p:nvPr>
            <p:ph type="title" idx="3"/>
          </p:nvPr>
        </p:nvSpPr>
        <p:spPr>
          <a:xfrm>
            <a:off x="1098360" y="3689640"/>
            <a:ext cx="20786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8" name="Google Shape;88;p29"/>
          <p:cNvSpPr txBox="1">
            <a:spLocks noGrp="1"/>
          </p:cNvSpPr>
          <p:nvPr>
            <p:ph type="title" idx="4"/>
          </p:nvPr>
        </p:nvSpPr>
        <p:spPr>
          <a:xfrm>
            <a:off x="3532680" y="3689640"/>
            <a:ext cx="20786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9" name="Google Shape;89;p29"/>
          <p:cNvSpPr txBox="1">
            <a:spLocks noGrp="1"/>
          </p:cNvSpPr>
          <p:nvPr>
            <p:ph type="title" idx="5"/>
          </p:nvPr>
        </p:nvSpPr>
        <p:spPr>
          <a:xfrm>
            <a:off x="5966640" y="1950840"/>
            <a:ext cx="20786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0" name="Google Shape;90;p29"/>
          <p:cNvSpPr txBox="1">
            <a:spLocks noGrp="1"/>
          </p:cNvSpPr>
          <p:nvPr>
            <p:ph type="title" idx="6"/>
          </p:nvPr>
        </p:nvSpPr>
        <p:spPr>
          <a:xfrm>
            <a:off x="5966640" y="3689640"/>
            <a:ext cx="207864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1" name="Google Shape;91;p29"/>
          <p:cNvSpPr txBox="1">
            <a:spLocks noGrp="1"/>
          </p:cNvSpPr>
          <p:nvPr>
            <p:ph type="title" idx="7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2" name="Google Shape;92;p29"/>
          <p:cNvSpPr/>
          <p:nvPr/>
        </p:nvSpPr>
        <p:spPr>
          <a:xfrm rot="5400000">
            <a:off x="-1171800" y="1218240"/>
            <a:ext cx="23590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93" name="Google Shape;93;p29"/>
          <p:cNvSpPr/>
          <p:nvPr/>
        </p:nvSpPr>
        <p:spPr>
          <a:xfrm rot="5400000">
            <a:off x="7957440" y="2927520"/>
            <a:ext cx="23590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CFFDE9BF-26A7-451D-9BC9-9EF9CF1FD9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_1_1_1_1">
  <p:cSld name="BLANK_1_1_1_1_1_1">
    <p:bg>
      <p:bgPr>
        <a:solidFill>
          <a:schemeClr val="dk2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0"/>
          <p:cNvSpPr txBox="1">
            <a:spLocks noGrp="1"/>
          </p:cNvSpPr>
          <p:nvPr>
            <p:ph type="title"/>
          </p:nvPr>
        </p:nvSpPr>
        <p:spPr>
          <a:xfrm>
            <a:off x="1151640" y="1438920"/>
            <a:ext cx="2137680" cy="51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6" name="Google Shape;96;p30"/>
          <p:cNvSpPr txBox="1">
            <a:spLocks noGrp="1"/>
          </p:cNvSpPr>
          <p:nvPr>
            <p:ph type="title" idx="2"/>
          </p:nvPr>
        </p:nvSpPr>
        <p:spPr>
          <a:xfrm>
            <a:off x="5854680" y="1936080"/>
            <a:ext cx="2137680" cy="51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7" name="Google Shape;97;p30"/>
          <p:cNvSpPr txBox="1">
            <a:spLocks noGrp="1"/>
          </p:cNvSpPr>
          <p:nvPr>
            <p:ph type="title" idx="3"/>
          </p:nvPr>
        </p:nvSpPr>
        <p:spPr>
          <a:xfrm>
            <a:off x="5854680" y="2930040"/>
            <a:ext cx="2137680" cy="51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8" name="Google Shape;98;p30"/>
          <p:cNvSpPr txBox="1">
            <a:spLocks noGrp="1"/>
          </p:cNvSpPr>
          <p:nvPr>
            <p:ph type="title" idx="4"/>
          </p:nvPr>
        </p:nvSpPr>
        <p:spPr>
          <a:xfrm>
            <a:off x="1151640" y="2432880"/>
            <a:ext cx="2137680" cy="51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9" name="Google Shape;99;p30"/>
          <p:cNvSpPr txBox="1">
            <a:spLocks noGrp="1"/>
          </p:cNvSpPr>
          <p:nvPr>
            <p:ph type="title" idx="5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0" name="Google Shape;100;p30"/>
          <p:cNvSpPr/>
          <p:nvPr/>
        </p:nvSpPr>
        <p:spPr>
          <a:xfrm>
            <a:off x="-457920" y="-212040"/>
            <a:ext cx="290304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01" name="Google Shape;101;p30"/>
          <p:cNvSpPr/>
          <p:nvPr/>
        </p:nvSpPr>
        <p:spPr>
          <a:xfrm>
            <a:off x="6698520" y="4353480"/>
            <a:ext cx="290304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02" name="Google Shape;102;p30"/>
          <p:cNvSpPr txBox="1">
            <a:spLocks noGrp="1"/>
          </p:cNvSpPr>
          <p:nvPr>
            <p:ph type="title" idx="6"/>
          </p:nvPr>
        </p:nvSpPr>
        <p:spPr>
          <a:xfrm>
            <a:off x="1151280" y="3427200"/>
            <a:ext cx="2137680" cy="51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BF8E397-C5B1-48FE-9ACE-5CF44E02A6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_1_1_1_1_1">
  <p:cSld name="BLANK_1_1_1_1_1_1_1">
    <p:bg>
      <p:bgPr>
        <a:solidFill>
          <a:schemeClr val="dk2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1"/>
          <p:cNvSpPr/>
          <p:nvPr/>
        </p:nvSpPr>
        <p:spPr>
          <a:xfrm>
            <a:off x="-565200" y="-462600"/>
            <a:ext cx="59086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05" name="Google Shape;105;p31"/>
          <p:cNvSpPr/>
          <p:nvPr/>
        </p:nvSpPr>
        <p:spPr>
          <a:xfrm>
            <a:off x="3799800" y="4608720"/>
            <a:ext cx="59086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5CD18D9-E334-4D86-87AF-49432345EB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000000">
              <a:alpha val="43922"/>
            </a:srgbClr>
          </a:solidFill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0C43785F-63A9-4D0A-887F-1C2803D5CFA0}" type="slidenum">
              <a:rPr lang="es-CL" smtClean="0"/>
              <a:pPr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_1_1_1_1_1_1">
  <p:cSld name="BLANK_1_1_1_1_1_1_1_1">
    <p:bg>
      <p:bgPr>
        <a:solidFill>
          <a:schemeClr val="dk2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2"/>
          <p:cNvSpPr/>
          <p:nvPr/>
        </p:nvSpPr>
        <p:spPr>
          <a:xfrm>
            <a:off x="-808920" y="539640"/>
            <a:ext cx="3037320" cy="1109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E0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08" name="Google Shape;108;p32"/>
          <p:cNvSpPr/>
          <p:nvPr/>
        </p:nvSpPr>
        <p:spPr>
          <a:xfrm>
            <a:off x="6912000" y="3498480"/>
            <a:ext cx="3037320" cy="1109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D29373C-DFD1-4EE6-BDD4-C99C0C54A7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000000">
              <a:alpha val="43922"/>
            </a:srgbClr>
          </a:solidFill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0C43785F-63A9-4D0A-887F-1C2803D5CFA0}" type="slidenum">
              <a:rPr lang="es-CL" smtClean="0"/>
              <a:pPr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bg>
      <p:bgPr>
        <a:solidFill>
          <a:schemeClr val="dk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3"/>
          <p:cNvSpPr txBox="1">
            <a:spLocks noGrp="1"/>
          </p:cNvSpPr>
          <p:nvPr>
            <p:ph type="title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1" name="Google Shape;111;p33"/>
          <p:cNvSpPr txBox="1">
            <a:spLocks noGrp="1"/>
          </p:cNvSpPr>
          <p:nvPr>
            <p:ph type="body" idx="1"/>
          </p:nvPr>
        </p:nvSpPr>
        <p:spPr>
          <a:xfrm>
            <a:off x="2194920" y="1457280"/>
            <a:ext cx="4754160" cy="293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2" name="Google Shape;112;p33"/>
          <p:cNvSpPr/>
          <p:nvPr/>
        </p:nvSpPr>
        <p:spPr>
          <a:xfrm rot="5400000">
            <a:off x="-187200" y="4401720"/>
            <a:ext cx="255492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E7E4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13" name="Google Shape;113;p33"/>
          <p:cNvSpPr/>
          <p:nvPr/>
        </p:nvSpPr>
        <p:spPr>
          <a:xfrm rot="5400000">
            <a:off x="6777000" y="4401720"/>
            <a:ext cx="255492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7490E521-4FF2-4E91-B072-C0A904D7A4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000000">
              <a:alpha val="43922"/>
            </a:srgbClr>
          </a:solidFill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0C43785F-63A9-4D0A-887F-1C2803D5CFA0}" type="slidenum">
              <a:rPr lang="es-CL" smtClean="0"/>
              <a:pPr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 type="twoObj">
  <p:cSld name="TWO_OBJECTS">
    <p:bg>
      <p:bgPr>
        <a:solidFill>
          <a:schemeClr val="dk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4"/>
          <p:cNvSpPr txBox="1">
            <a:spLocks noGrp="1"/>
          </p:cNvSpPr>
          <p:nvPr>
            <p:ph type="title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6" name="Google Shape;116;p34"/>
          <p:cNvSpPr/>
          <p:nvPr/>
        </p:nvSpPr>
        <p:spPr>
          <a:xfrm>
            <a:off x="-1303920" y="-462600"/>
            <a:ext cx="40341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17" name="Google Shape;117;p34"/>
          <p:cNvSpPr/>
          <p:nvPr/>
        </p:nvSpPr>
        <p:spPr>
          <a:xfrm>
            <a:off x="6413400" y="4608720"/>
            <a:ext cx="40341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E0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06C1345-EA71-4089-952E-C4D3AA664F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000000">
              <a:alpha val="43922"/>
            </a:srgbClr>
          </a:solidFill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0C43785F-63A9-4D0A-887F-1C2803D5CFA0}" type="slidenum">
              <a:rPr lang="es-CL" smtClean="0"/>
              <a:pPr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5"/>
          <p:cNvSpPr txBox="1">
            <a:spLocks noGrp="1"/>
          </p:cNvSpPr>
          <p:nvPr>
            <p:ph type="title"/>
          </p:nvPr>
        </p:nvSpPr>
        <p:spPr>
          <a:xfrm>
            <a:off x="720000" y="53964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0" name="Google Shape;120;p35"/>
          <p:cNvSpPr/>
          <p:nvPr/>
        </p:nvSpPr>
        <p:spPr>
          <a:xfrm rot="5400000">
            <a:off x="6743520" y="-209160"/>
            <a:ext cx="23590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21" name="Google Shape;121;p35"/>
          <p:cNvSpPr/>
          <p:nvPr/>
        </p:nvSpPr>
        <p:spPr>
          <a:xfrm>
            <a:off x="-1335600" y="4633920"/>
            <a:ext cx="23590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7AD1B96-929B-4AB2-A383-89B2F48443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000000">
              <a:alpha val="43922"/>
            </a:srgbClr>
          </a:solidFill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0C43785F-63A9-4D0A-887F-1C2803D5CFA0}" type="slidenum">
              <a:rPr lang="es-CL" smtClean="0"/>
              <a:pPr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_COLUMN_TEXT">
  <p:cSld name="ONE_COLUMN_TEXT">
    <p:bg>
      <p:bgPr>
        <a:solidFill>
          <a:schemeClr val="dk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6"/>
          <p:cNvSpPr txBox="1">
            <a:spLocks noGrp="1"/>
          </p:cNvSpPr>
          <p:nvPr>
            <p:ph type="title"/>
          </p:nvPr>
        </p:nvSpPr>
        <p:spPr>
          <a:xfrm>
            <a:off x="713160" y="541080"/>
            <a:ext cx="3604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4" name="Google Shape;124;p36"/>
          <p:cNvSpPr/>
          <p:nvPr/>
        </p:nvSpPr>
        <p:spPr>
          <a:xfrm>
            <a:off x="-1303920" y="-614880"/>
            <a:ext cx="56217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25" name="Google Shape;125;p36"/>
          <p:cNvSpPr/>
          <p:nvPr/>
        </p:nvSpPr>
        <p:spPr>
          <a:xfrm>
            <a:off x="-1303920" y="4761000"/>
            <a:ext cx="562176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C7E23774-D8FE-4892-BC59-F1B8BDE366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191919">
              <a:alpha val="43922"/>
            </a:srgbClr>
          </a:solidFill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0C43785F-63A9-4D0A-887F-1C2803D5CFA0}" type="slidenum">
              <a:rPr lang="es-CL" smtClean="0"/>
              <a:pPr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TITLE_AND_DESCRIPTION" type="blank">
  <p:cSld name="BLANK">
    <p:bg>
      <p:bgPr>
        <a:solidFill>
          <a:schemeClr val="dk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/>
          </p:nvPr>
        </p:nvSpPr>
        <p:spPr>
          <a:xfrm>
            <a:off x="2391840" y="1562760"/>
            <a:ext cx="4359960" cy="84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" name="Google Shape;13;p15"/>
          <p:cNvSpPr/>
          <p:nvPr/>
        </p:nvSpPr>
        <p:spPr>
          <a:xfrm>
            <a:off x="5176080" y="420480"/>
            <a:ext cx="3155040" cy="80388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4" name="Google Shape;14;p15"/>
          <p:cNvSpPr/>
          <p:nvPr/>
        </p:nvSpPr>
        <p:spPr>
          <a:xfrm>
            <a:off x="812520" y="3918600"/>
            <a:ext cx="3155040" cy="80388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5" name="Google Shape;15;p15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1EAC95A-A276-47E2-B58A-E9C941527B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POINT">
  <p:cSld name="MAIN_POINT">
    <p:bg>
      <p:bgPr>
        <a:solidFill>
          <a:schemeClr val="dk2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7"/>
          <p:cNvSpPr txBox="1">
            <a:spLocks noGrp="1"/>
          </p:cNvSpPr>
          <p:nvPr>
            <p:ph type="title"/>
          </p:nvPr>
        </p:nvSpPr>
        <p:spPr>
          <a:xfrm>
            <a:off x="1388160" y="1374840"/>
            <a:ext cx="6367320" cy="2393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8" name="Google Shape;128;p37"/>
          <p:cNvSpPr/>
          <p:nvPr/>
        </p:nvSpPr>
        <p:spPr>
          <a:xfrm rot="5400000">
            <a:off x="6337800" y="-212040"/>
            <a:ext cx="41860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29" name="Google Shape;129;p37"/>
          <p:cNvSpPr/>
          <p:nvPr/>
        </p:nvSpPr>
        <p:spPr>
          <a:xfrm rot="5400000">
            <a:off x="-1379520" y="4353480"/>
            <a:ext cx="41860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CA2CD3C-B06B-4350-A0F3-BFBC80E73B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191919">
              <a:alpha val="43922"/>
            </a:srgbClr>
          </a:solidFill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0C43785F-63A9-4D0A-887F-1C2803D5CFA0}" type="slidenum">
              <a:rPr lang="es-CL" smtClean="0"/>
              <a:pPr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">
    <p:bg>
      <p:bgPr>
        <a:solidFill>
          <a:schemeClr val="dk2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8"/>
          <p:cNvSpPr txBox="1">
            <a:spLocks noGrp="1"/>
          </p:cNvSpPr>
          <p:nvPr>
            <p:ph type="title"/>
          </p:nvPr>
        </p:nvSpPr>
        <p:spPr>
          <a:xfrm>
            <a:off x="720000" y="3323520"/>
            <a:ext cx="4289400" cy="123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2" name="Google Shape;132;p38"/>
          <p:cNvSpPr/>
          <p:nvPr/>
        </p:nvSpPr>
        <p:spPr>
          <a:xfrm>
            <a:off x="-808920" y="539640"/>
            <a:ext cx="3037320" cy="1109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E0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33" name="Google Shape;133;p38"/>
          <p:cNvSpPr/>
          <p:nvPr/>
        </p:nvSpPr>
        <p:spPr>
          <a:xfrm>
            <a:off x="6912000" y="3498480"/>
            <a:ext cx="3037320" cy="1109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430C167-1F18-4C6D-978C-A731622D39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191919">
              <a:alpha val="43922"/>
            </a:srgbClr>
          </a:solidFill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0C43785F-63A9-4D0A-887F-1C2803D5CFA0}" type="slidenum">
              <a:rPr lang="es-CL" smtClean="0"/>
              <a:pPr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bg>
      <p:bgPr>
        <a:solidFill>
          <a:schemeClr val="dk2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6"/>
          <p:cNvSpPr txBox="1">
            <a:spLocks noGrp="1"/>
          </p:cNvSpPr>
          <p:nvPr>
            <p:ph type="title"/>
          </p:nvPr>
        </p:nvSpPr>
        <p:spPr>
          <a:xfrm>
            <a:off x="713160" y="1469880"/>
            <a:ext cx="2997720" cy="156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8" name="Google Shape;18;p16"/>
          <p:cNvSpPr/>
          <p:nvPr/>
        </p:nvSpPr>
        <p:spPr>
          <a:xfrm>
            <a:off x="713160" y="-212040"/>
            <a:ext cx="290304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9" name="Google Shape;19;p16"/>
          <p:cNvSpPr/>
          <p:nvPr/>
        </p:nvSpPr>
        <p:spPr>
          <a:xfrm>
            <a:off x="5488560" y="4353480"/>
            <a:ext cx="290304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9CF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0" name="Google Shape;20;p16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39A8E4B-C49E-45A1-98A0-1B67F19DE9C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2391840" y="2561400"/>
            <a:ext cx="4359960" cy="84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title" idx="2"/>
          </p:nvPr>
        </p:nvSpPr>
        <p:spPr>
          <a:xfrm>
            <a:off x="2996640" y="1262160"/>
            <a:ext cx="3150720" cy="84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" name="Google Shape;24;p17"/>
          <p:cNvSpPr/>
          <p:nvPr/>
        </p:nvSpPr>
        <p:spPr>
          <a:xfrm>
            <a:off x="-808920" y="539640"/>
            <a:ext cx="3037320" cy="1109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5" name="Google Shape;25;p17"/>
          <p:cNvSpPr/>
          <p:nvPr/>
        </p:nvSpPr>
        <p:spPr>
          <a:xfrm>
            <a:off x="6912000" y="3498480"/>
            <a:ext cx="3037320" cy="1109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2C76775E-624F-44C6-92D9-ED0EAF9B8F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_1_1_1_1_2">
  <p:cSld name="BLANK_1_1_1_1_1_1_2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>
            <a:spLocks noGrp="1"/>
          </p:cNvSpPr>
          <p:nvPr>
            <p:ph type="title"/>
          </p:nvPr>
        </p:nvSpPr>
        <p:spPr>
          <a:xfrm>
            <a:off x="2135520" y="563400"/>
            <a:ext cx="4872960" cy="1048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9" name="Google Shape;29;p18"/>
          <p:cNvSpPr/>
          <p:nvPr/>
        </p:nvSpPr>
        <p:spPr>
          <a:xfrm>
            <a:off x="2555280" y="3617640"/>
            <a:ext cx="4033440" cy="465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b="0" u="none" strike="noStrike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fr-FR" sz="1000" b="1" u="sng" strike="noStrike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fr-FR" sz="1000" b="0" u="none" strike="noStrike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lang="fr-FR" sz="1000" b="1" u="sng" strike="noStrike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fr-FR" sz="1000" b="0" u="none" strike="noStrike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 and infographics &amp; images by </a:t>
            </a:r>
            <a:r>
              <a:rPr lang="fr-FR" sz="1000" b="1" u="sng" strike="noStrike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30" name="Google Shape;30;p18"/>
          <p:cNvSpPr/>
          <p:nvPr/>
        </p:nvSpPr>
        <p:spPr>
          <a:xfrm rot="5400000">
            <a:off x="-948600" y="193680"/>
            <a:ext cx="43264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31" name="Google Shape;31;p18"/>
          <p:cNvSpPr/>
          <p:nvPr/>
        </p:nvSpPr>
        <p:spPr>
          <a:xfrm rot="5400000">
            <a:off x="5766840" y="3947760"/>
            <a:ext cx="432648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E0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854718C-DFB8-47FD-8241-2E581D2A23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_NUMBER">
  <p:cSld name="BIG_NUMBER">
    <p:bg>
      <p:bgPr>
        <a:solidFill>
          <a:schemeClr val="dk2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9"/>
          <p:cNvSpPr txBox="1">
            <a:spLocks noGrp="1"/>
          </p:cNvSpPr>
          <p:nvPr>
            <p:ph type="title" hasCustomPrompt="1"/>
          </p:nvPr>
        </p:nvSpPr>
        <p:spPr>
          <a:xfrm>
            <a:off x="1284120" y="1413000"/>
            <a:ext cx="6575760" cy="18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r>
              <a:t>xx%</a:t>
            </a:r>
          </a:p>
        </p:txBody>
      </p:sp>
      <p:sp>
        <p:nvSpPr>
          <p:cNvPr id="34" name="Google Shape;34;p19"/>
          <p:cNvSpPr/>
          <p:nvPr/>
        </p:nvSpPr>
        <p:spPr>
          <a:xfrm>
            <a:off x="1595880" y="-462600"/>
            <a:ext cx="595152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D9CF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35" name="Google Shape;35;p19"/>
          <p:cNvSpPr/>
          <p:nvPr/>
        </p:nvSpPr>
        <p:spPr>
          <a:xfrm rot="-600">
            <a:off x="1595880" y="4608360"/>
            <a:ext cx="5951520" cy="100152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E0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2F4304C-4FF8-4BC6-80AA-6E8425E843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 2">
    <p:bg>
      <p:bgPr>
        <a:solidFill>
          <a:schemeClr val="accent4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681592A-D22C-4B22-BD4E-0517D7E43B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191919">
              <a:alpha val="87059"/>
            </a:srgbClr>
          </a:solidFill>
        </p:spPr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>
  <p:cSld name="1_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cuarto con una pared de ladrillos&#10;&#10;El contenido generado por IA puede ser incorrecto.">
            <a:extLst>
              <a:ext uri="{FF2B5EF4-FFF2-40B4-BE49-F238E27FC236}">
                <a16:creationId xmlns:a16="http://schemas.microsoft.com/office/drawing/2014/main" id="{731E9B13-B9B7-4EC4-92C1-A60FCA5C30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t="24142" b="12103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681592A-D22C-4B22-BD4E-0517D7E43B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191919">
              <a:alpha val="87059"/>
            </a:srgbClr>
          </a:solidFill>
        </p:spPr>
        <p:txBody>
          <a:bodyPr/>
          <a:lstStyle/>
          <a:p>
            <a:fld id="{0C43785F-63A9-4D0A-887F-1C2803D5CFA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539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BD07A9-9F15-4C5C-9936-428E50248B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36756" y="152400"/>
            <a:ext cx="657225" cy="274637"/>
          </a:xfrm>
          <a:prstGeom prst="rect">
            <a:avLst/>
          </a:prstGeom>
          <a:solidFill>
            <a:srgbClr val="191919">
              <a:alpha val="43922"/>
            </a:srgbClr>
          </a:solidFill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accent6"/>
                </a:solidFill>
                <a:effectLst/>
              </a:defRPr>
            </a:lvl1pPr>
          </a:lstStyle>
          <a:p>
            <a:fld id="{0C43785F-63A9-4D0A-887F-1C2803D5CFA0}" type="slidenum">
              <a:rPr lang="es-CL" smtClean="0"/>
              <a:pPr/>
              <a:t>‹Nº›</a:t>
            </a:fld>
            <a:endParaRPr lang="es-CL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82" r:id="rId9"/>
    <p:sldLayoutId id="2147483679" r:id="rId10"/>
    <p:sldLayoutId id="2147483678" r:id="rId11"/>
    <p:sldLayoutId id="2147483675" r:id="rId12"/>
    <p:sldLayoutId id="2147483674" r:id="rId13"/>
    <p:sldLayoutId id="2147483656" r:id="rId14"/>
    <p:sldLayoutId id="2147483657" r:id="rId15"/>
    <p:sldLayoutId id="2147483658" r:id="rId16"/>
    <p:sldLayoutId id="2147483659" r:id="rId17"/>
    <p:sldLayoutId id="2147483660" r:id="rId18"/>
    <p:sldLayoutId id="2147483661" r:id="rId19"/>
    <p:sldLayoutId id="2147483662" r:id="rId20"/>
    <p:sldLayoutId id="2147483663" r:id="rId21"/>
    <p:sldLayoutId id="2147483664" r:id="rId22"/>
    <p:sldLayoutId id="2147483665" r:id="rId23"/>
    <p:sldLayoutId id="2147483666" r:id="rId24"/>
    <p:sldLayoutId id="2147483667" r:id="rId25"/>
    <p:sldLayoutId id="2147483668" r:id="rId26"/>
    <p:sldLayoutId id="2147483669" r:id="rId27"/>
    <p:sldLayoutId id="2147483670" r:id="rId28"/>
    <p:sldLayoutId id="2147483671" r:id="rId29"/>
    <p:sldLayoutId id="2147483672" r:id="rId30"/>
    <p:sldLayoutId id="2147483673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png"/><Relationship Id="rId3" Type="http://schemas.openxmlformats.org/officeDocument/2006/relationships/image" Target="../media/image36.png"/><Relationship Id="rId7" Type="http://schemas.openxmlformats.org/officeDocument/2006/relationships/image" Target="../media/image39.png"/><Relationship Id="rId12" Type="http://schemas.openxmlformats.org/officeDocument/2006/relationships/image" Target="../media/image44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microsoft.com/office/2007/relationships/hdphoto" Target="../media/hdphoto2.wdp"/><Relationship Id="rId10" Type="http://schemas.openxmlformats.org/officeDocument/2006/relationships/image" Target="../media/image42.png"/><Relationship Id="rId4" Type="http://schemas.openxmlformats.org/officeDocument/2006/relationships/image" Target="../media/image37.png"/><Relationship Id="rId9" Type="http://schemas.openxmlformats.org/officeDocument/2006/relationships/image" Target="../media/image41.png"/><Relationship Id="rId14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5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7.png"/><Relationship Id="rId12" Type="http://schemas.openxmlformats.org/officeDocument/2006/relationships/image" Target="../media/image5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11" Type="http://schemas.microsoft.com/office/2007/relationships/hdphoto" Target="../media/hdphoto3.wdp"/><Relationship Id="rId5" Type="http://schemas.openxmlformats.org/officeDocument/2006/relationships/diagramColors" Target="../diagrams/colors1.xml"/><Relationship Id="rId10" Type="http://schemas.openxmlformats.org/officeDocument/2006/relationships/image" Target="../media/image50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9.png"/><Relationship Id="rId1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4.png"/><Relationship Id="rId11" Type="http://schemas.openxmlformats.org/officeDocument/2006/relationships/image" Target="../media/image78.jpeg"/><Relationship Id="rId5" Type="http://schemas.openxmlformats.org/officeDocument/2006/relationships/image" Target="../media/image73.png"/><Relationship Id="rId10" Type="http://schemas.openxmlformats.org/officeDocument/2006/relationships/image" Target="../media/image77.png"/><Relationship Id="rId4" Type="http://schemas.openxmlformats.org/officeDocument/2006/relationships/image" Target="../media/image72.svg"/><Relationship Id="rId9" Type="http://schemas.openxmlformats.org/officeDocument/2006/relationships/image" Target="../media/image7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7" Type="http://schemas.openxmlformats.org/officeDocument/2006/relationships/image" Target="../media/image84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8.xml"/><Relationship Id="rId5" Type="http://schemas.microsoft.com/office/2007/relationships/hdphoto" Target="../media/hdphoto6.wdp"/><Relationship Id="rId4" Type="http://schemas.openxmlformats.org/officeDocument/2006/relationships/image" Target="../media/image8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8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" name="Google Shape;139;p1"/>
          <p:cNvCxnSpPr/>
          <p:nvPr/>
        </p:nvCxnSpPr>
        <p:spPr>
          <a:xfrm>
            <a:off x="5548057" y="2394912"/>
            <a:ext cx="1681050" cy="300"/>
          </a:xfrm>
          <a:prstGeom prst="straightConnector1">
            <a:avLst/>
          </a:prstGeom>
          <a:noFill/>
          <a:ln w="38100" cap="flat" cmpd="sng">
            <a:solidFill>
              <a:srgbClr val="D2DAE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" name="Google Shape;138;p1">
            <a:extLst>
              <a:ext uri="{FF2B5EF4-FFF2-40B4-BE49-F238E27FC236}">
                <a16:creationId xmlns:a16="http://schemas.microsoft.com/office/drawing/2014/main" id="{EBFB5017-2223-EF41-022B-B3D06E7398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04872" y="1270897"/>
            <a:ext cx="4169956" cy="21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Lexend Deca"/>
              <a:buNone/>
            </a:pPr>
            <a:r>
              <a:rPr lang="fr-FR" sz="7200" b="0" u="none" strike="noStrike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Calma</a:t>
            </a:r>
            <a:endParaRPr sz="7200" b="0" u="none" strike="noStrike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Lexend Deca"/>
              <a:buNone/>
            </a:pPr>
            <a:r>
              <a:rPr lang="fr-FR" sz="7200" b="0" u="none" strike="noStrike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V</a:t>
            </a:r>
            <a:r>
              <a:rPr lang="fr-FR" sz="7200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R</a:t>
            </a:r>
            <a:endParaRPr sz="7200" b="0" u="none" strike="noStrik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40;p1">
            <a:extLst>
              <a:ext uri="{FF2B5EF4-FFF2-40B4-BE49-F238E27FC236}">
                <a16:creationId xmlns:a16="http://schemas.microsoft.com/office/drawing/2014/main" id="{06729B65-6095-E3DE-69A9-3C03BDAA30DC}"/>
              </a:ext>
            </a:extLst>
          </p:cNvPr>
          <p:cNvSpPr txBox="1">
            <a:spLocks/>
          </p:cNvSpPr>
          <p:nvPr/>
        </p:nvSpPr>
        <p:spPr>
          <a:xfrm>
            <a:off x="4211392" y="3571013"/>
            <a:ext cx="43620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90000"/>
              </a:lnSpc>
              <a:buClr>
                <a:schemeClr val="dk1"/>
              </a:buClr>
              <a:buSzPts val="1600"/>
              <a:buFont typeface="Catamaran"/>
              <a:buNone/>
            </a:pPr>
            <a:r>
              <a:rPr lang="fr-FR" sz="2800" b="1" i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“Ven, Respira y Calma”</a:t>
            </a:r>
            <a:endParaRPr lang="fr-FR" sz="2800" b="1" i="1"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DD7F96B-02AA-4FE9-BFB8-50BCA72D9D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191919">
              <a:alpha val="87843"/>
            </a:srgbClr>
          </a:solidFill>
        </p:spPr>
        <p:txBody>
          <a:bodyPr/>
          <a:lstStyle/>
          <a:p>
            <a:fld id="{0C43785F-63A9-4D0A-887F-1C2803D5CFA0}" type="slidenum">
              <a:rPr lang="es-CL" smtClean="0"/>
              <a:t>1</a:t>
            </a:fld>
            <a:endParaRPr lang="es-C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2000" t="-1000" r="-18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814EEC-452A-1A25-09C9-DA24AD128453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43503" y="1292271"/>
            <a:ext cx="4114800" cy="3305175"/>
          </a:xfrm>
          <a:prstGeom prst="rect">
            <a:avLst/>
          </a:prstGeom>
          <a:solidFill>
            <a:srgbClr val="ECEAC6">
              <a:alpha val="93000"/>
            </a:srgbClr>
          </a:solidFill>
        </p:spPr>
        <p:txBody>
          <a:bodyPr lIns="91440" tIns="45720" rIns="91440" bIns="45720" anchor="t">
            <a:normAutofit/>
          </a:bodyPr>
          <a:lstStyle/>
          <a:p>
            <a:pPr algn="ctr"/>
            <a:endParaRPr lang="es-ES" sz="2400" b="1" dirty="0"/>
          </a:p>
          <a:p>
            <a:pPr algn="ctr"/>
            <a:r>
              <a:rPr lang="es-E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Scrum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s-CL" sz="2000" dirty="0"/>
              <a:t>Marco ágil para gestionar productos complejos mediante ciclos iterativos e incrementales, priorizando la entrega continua de valor al cliente.</a:t>
            </a:r>
            <a:endParaRPr lang="es-ES" sz="2000" dirty="0"/>
          </a:p>
        </p:txBody>
      </p:sp>
      <p:sp>
        <p:nvSpPr>
          <p:cNvPr id="5" name="Marcador de texto 2">
            <a:extLst>
              <a:ext uri="{FF2B5EF4-FFF2-40B4-BE49-F238E27FC236}">
                <a16:creationId xmlns:a16="http://schemas.microsoft.com/office/drawing/2014/main" id="{989DF163-83CB-8DC9-D5BC-BF7F06E7F80B}"/>
              </a:ext>
            </a:extLst>
          </p:cNvPr>
          <p:cNvSpPr txBox="1">
            <a:spLocks/>
          </p:cNvSpPr>
          <p:nvPr/>
        </p:nvSpPr>
        <p:spPr>
          <a:xfrm>
            <a:off x="4610763" y="1292271"/>
            <a:ext cx="4176050" cy="3305981"/>
          </a:xfrm>
          <a:prstGeom prst="rect">
            <a:avLst/>
          </a:prstGeom>
          <a:solidFill>
            <a:srgbClr val="CED274">
              <a:alpha val="92941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s-E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Design</a:t>
            </a:r>
            <a:r>
              <a:rPr lang="es-E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E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Thinking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110000"/>
              </a:lnSpc>
            </a:pPr>
            <a:r>
              <a:rPr lang="es-MX" sz="2000" dirty="0"/>
              <a:t>Enfoque centrado en las</a:t>
            </a:r>
          </a:p>
          <a:p>
            <a:pPr algn="ctr">
              <a:lnSpc>
                <a:spcPct val="110000"/>
              </a:lnSpc>
            </a:pPr>
            <a:r>
              <a:rPr lang="es-MX" sz="2000" dirty="0"/>
              <a:t>personas para comprender</a:t>
            </a:r>
          </a:p>
          <a:p>
            <a:pPr algn="ctr">
              <a:lnSpc>
                <a:spcPct val="110000"/>
              </a:lnSpc>
            </a:pPr>
            <a:r>
              <a:rPr lang="es-MX" sz="2000" dirty="0"/>
              <a:t>necesidades reales y</a:t>
            </a:r>
          </a:p>
          <a:p>
            <a:pPr algn="ctr">
              <a:lnSpc>
                <a:spcPct val="110000"/>
              </a:lnSpc>
            </a:pPr>
            <a:r>
              <a:rPr lang="es-MX" sz="2000" dirty="0"/>
              <a:t>generar soluciones</a:t>
            </a:r>
          </a:p>
          <a:p>
            <a:pPr algn="ctr">
              <a:lnSpc>
                <a:spcPct val="110000"/>
              </a:lnSpc>
            </a:pPr>
            <a:r>
              <a:rPr lang="es-MX" sz="2000" dirty="0"/>
              <a:t>innovadoras a problemas</a:t>
            </a:r>
          </a:p>
          <a:p>
            <a:pPr algn="ctr">
              <a:lnSpc>
                <a:spcPct val="110000"/>
              </a:lnSpc>
            </a:pPr>
            <a:r>
              <a:rPr lang="es-MX" sz="2000" dirty="0"/>
              <a:t>complejos.</a:t>
            </a:r>
            <a:endParaRPr lang="es-ES" sz="200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EBFDFA7D-BAAC-A665-85E1-13FB19213F44}"/>
              </a:ext>
            </a:extLst>
          </p:cNvPr>
          <p:cNvSpPr txBox="1">
            <a:spLocks/>
          </p:cNvSpPr>
          <p:nvPr/>
        </p:nvSpPr>
        <p:spPr>
          <a:xfrm>
            <a:off x="2300903" y="335280"/>
            <a:ext cx="4367260" cy="691588"/>
          </a:xfrm>
          <a:prstGeom prst="rect">
            <a:avLst/>
          </a:prstGeom>
          <a:solidFill>
            <a:srgbClr val="A7AD39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3200"/>
              <a:t>Metodologías</a:t>
            </a:r>
            <a:endParaRPr lang="es-ES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19CA123-CAE8-4E79-9993-644BC5B77B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10</a:t>
            </a:fld>
            <a:endParaRPr lang="es-CL"/>
          </a:p>
        </p:txBody>
      </p:sp>
      <p:pic>
        <p:nvPicPr>
          <p:cNvPr id="1026" name="Picture 2" descr="Scrum - Free arrows icons">
            <a:extLst>
              <a:ext uri="{FF2B5EF4-FFF2-40B4-BE49-F238E27FC236}">
                <a16:creationId xmlns:a16="http://schemas.microsoft.com/office/drawing/2014/main" id="{9E833FBA-70E9-4AA8-8D54-134BF7B7D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0381" y="3346673"/>
            <a:ext cx="1307922" cy="130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upo 3">
            <a:extLst>
              <a:ext uri="{FF2B5EF4-FFF2-40B4-BE49-F238E27FC236}">
                <a16:creationId xmlns:a16="http://schemas.microsoft.com/office/drawing/2014/main" id="{B138D130-6B22-4AD0-8385-396FA58DC5A9}"/>
              </a:ext>
            </a:extLst>
          </p:cNvPr>
          <p:cNvGrpSpPr/>
          <p:nvPr/>
        </p:nvGrpSpPr>
        <p:grpSpPr>
          <a:xfrm>
            <a:off x="4533237" y="3538595"/>
            <a:ext cx="967367" cy="1058851"/>
            <a:chOff x="4533237" y="3538595"/>
            <a:chExt cx="967367" cy="1058851"/>
          </a:xfrm>
        </p:grpSpPr>
        <p:pic>
          <p:nvPicPr>
            <p:cNvPr id="1028" name="Picture 4" descr="Thought - Free communications icons">
              <a:extLst>
                <a:ext uri="{FF2B5EF4-FFF2-40B4-BE49-F238E27FC236}">
                  <a16:creationId xmlns:a16="http://schemas.microsoft.com/office/drawing/2014/main" id="{3B0D96D9-F236-43F3-9C73-AC9D03966D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0764" y="3707606"/>
              <a:ext cx="889840" cy="8898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dea - Free technology icons">
              <a:extLst>
                <a:ext uri="{FF2B5EF4-FFF2-40B4-BE49-F238E27FC236}">
                  <a16:creationId xmlns:a16="http://schemas.microsoft.com/office/drawing/2014/main" id="{5CF273E1-209D-46C7-9B24-F3C6F67EC8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33237" y="3538595"/>
              <a:ext cx="424511" cy="424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Lápiz - Iconos gratis de educación">
              <a:extLst>
                <a:ext uri="{FF2B5EF4-FFF2-40B4-BE49-F238E27FC236}">
                  <a16:creationId xmlns:a16="http://schemas.microsoft.com/office/drawing/2014/main" id="{DA6E5978-A46B-46E6-959B-C626E915EE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 flipV="1">
              <a:off x="4646706" y="3750850"/>
              <a:ext cx="274638" cy="2746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84485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ítulo 1">
            <a:extLst>
              <a:ext uri="{FF2B5EF4-FFF2-40B4-BE49-F238E27FC236}">
                <a16:creationId xmlns:a16="http://schemas.microsoft.com/office/drawing/2014/main" id="{8BAB063F-08E3-87A3-BD52-71378853D4FD}"/>
              </a:ext>
            </a:extLst>
          </p:cNvPr>
          <p:cNvSpPr txBox="1">
            <a:spLocks/>
          </p:cNvSpPr>
          <p:nvPr/>
        </p:nvSpPr>
        <p:spPr>
          <a:xfrm>
            <a:off x="2501479" y="298609"/>
            <a:ext cx="4296720" cy="629625"/>
          </a:xfrm>
          <a:prstGeom prst="rect">
            <a:avLst/>
          </a:prstGeom>
          <a:solidFill>
            <a:schemeClr val="bg2">
              <a:lumMod val="90000"/>
            </a:schemeClr>
          </a:solidFill>
          <a:ln w="28575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3200"/>
              <a:t>Historias de Usuario</a:t>
            </a:r>
            <a:endParaRPr lang="es-ES"/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ACE1D1A2-1E92-AD2A-9892-4FC5F262D214}"/>
              </a:ext>
            </a:extLst>
          </p:cNvPr>
          <p:cNvSpPr/>
          <p:nvPr/>
        </p:nvSpPr>
        <p:spPr>
          <a:xfrm>
            <a:off x="52439" y="1334248"/>
            <a:ext cx="4123260" cy="1131130"/>
          </a:xfrm>
          <a:prstGeom prst="roundRect">
            <a:avLst>
              <a:gd name="adj" fmla="val 8271"/>
            </a:avLst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s-ES">
                <a:solidFill>
                  <a:schemeClr val="tx1"/>
                </a:solidFill>
                <a:ea typeface="+mn-lt"/>
                <a:cs typeface="+mn-lt"/>
              </a:rPr>
              <a:t>Como estudiante, me gustaría acceder a un espacio VR que ofrezca ejercicios para la relajación emocional y entornos seguros, para poder manejar mejor las situaciones de estrés.</a:t>
            </a:r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B2A1258F-1B8C-87BE-EB46-91548643CF1A}"/>
              </a:ext>
            </a:extLst>
          </p:cNvPr>
          <p:cNvSpPr/>
          <p:nvPr/>
        </p:nvSpPr>
        <p:spPr>
          <a:xfrm>
            <a:off x="5038037" y="1846473"/>
            <a:ext cx="4053524" cy="1410603"/>
          </a:xfrm>
          <a:prstGeom prst="roundRect">
            <a:avLst>
              <a:gd name="adj" fmla="val 6403"/>
            </a:avLst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r"/>
            <a:r>
              <a:rPr lang="es-MX" dirty="0">
                <a:solidFill>
                  <a:schemeClr val="tx1"/>
                </a:solidFill>
                <a:cs typeface="Arial"/>
              </a:rPr>
              <a:t>Como Docente, me gustaría que ante un estudiante con desregularización emocional, apoyarlo mediante un entorno virtual controlado y relajante</a:t>
            </a:r>
            <a:endParaRPr lang="es-ES" dirty="0">
              <a:solidFill>
                <a:schemeClr val="tx1"/>
              </a:solidFill>
              <a:cs typeface="Arial"/>
            </a:endParaRPr>
          </a:p>
        </p:txBody>
      </p:sp>
      <p:sp>
        <p:nvSpPr>
          <p:cNvPr id="32" name="Rectángulo: esquinas redondeadas 31">
            <a:extLst>
              <a:ext uri="{FF2B5EF4-FFF2-40B4-BE49-F238E27FC236}">
                <a16:creationId xmlns:a16="http://schemas.microsoft.com/office/drawing/2014/main" id="{8D87F232-D7FE-26B8-EF1D-E90C2A0F628D}"/>
              </a:ext>
            </a:extLst>
          </p:cNvPr>
          <p:cNvSpPr/>
          <p:nvPr/>
        </p:nvSpPr>
        <p:spPr>
          <a:xfrm>
            <a:off x="5038037" y="3749781"/>
            <a:ext cx="4053524" cy="1349751"/>
          </a:xfrm>
          <a:prstGeom prst="roundRect">
            <a:avLst>
              <a:gd name="adj" fmla="val 8794"/>
            </a:avLst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r"/>
            <a:r>
              <a:rPr lang="es-ES" dirty="0">
                <a:solidFill>
                  <a:schemeClr val="tx1"/>
                </a:solidFill>
                <a:cs typeface="Arial"/>
              </a:rPr>
              <a:t>Como psicólogo, me gustaría sugerir a los estudiantes ejercicios VR personalizados para evaluar su estado emocional y así brindarles apoyo individual.</a:t>
            </a:r>
          </a:p>
        </p:txBody>
      </p:sp>
      <p:pic>
        <p:nvPicPr>
          <p:cNvPr id="9" name="Imagen 8" descr="Imagen de la pantalla de un computador&#10;&#10;El contenido generado por IA puede ser incorrecto.">
            <a:extLst>
              <a:ext uri="{FF2B5EF4-FFF2-40B4-BE49-F238E27FC236}">
                <a16:creationId xmlns:a16="http://schemas.microsoft.com/office/drawing/2014/main" id="{E67DCAA4-903A-4105-AD20-D72F023B7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13760">
            <a:off x="1150578" y="3922821"/>
            <a:ext cx="2739051" cy="964124"/>
          </a:xfrm>
          <a:prstGeom prst="rect">
            <a:avLst/>
          </a:prstGeom>
        </p:spPr>
      </p:pic>
      <p:sp>
        <p:nvSpPr>
          <p:cNvPr id="10" name="Elipse 9">
            <a:extLst>
              <a:ext uri="{FF2B5EF4-FFF2-40B4-BE49-F238E27FC236}">
                <a16:creationId xmlns:a16="http://schemas.microsoft.com/office/drawing/2014/main" id="{AEDB993A-A2C7-4A12-91A7-FFDBF77DB25C}"/>
              </a:ext>
            </a:extLst>
          </p:cNvPr>
          <p:cNvSpPr/>
          <p:nvPr/>
        </p:nvSpPr>
        <p:spPr>
          <a:xfrm>
            <a:off x="2605795" y="3643844"/>
            <a:ext cx="228600" cy="196452"/>
          </a:xfrm>
          <a:prstGeom prst="ellipse">
            <a:avLst/>
          </a:prstGeom>
          <a:solidFill>
            <a:srgbClr val="D2D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923F5111-4FC6-4A74-B638-187D8C5EF235}"/>
              </a:ext>
            </a:extLst>
          </p:cNvPr>
          <p:cNvSpPr/>
          <p:nvPr/>
        </p:nvSpPr>
        <p:spPr>
          <a:xfrm>
            <a:off x="2404994" y="3184674"/>
            <a:ext cx="334439" cy="287150"/>
          </a:xfrm>
          <a:prstGeom prst="ellipse">
            <a:avLst/>
          </a:prstGeom>
          <a:solidFill>
            <a:srgbClr val="D2D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50014317-0C80-4645-8943-24B7AB629AC2}"/>
              </a:ext>
            </a:extLst>
          </p:cNvPr>
          <p:cNvSpPr/>
          <p:nvPr/>
        </p:nvSpPr>
        <p:spPr>
          <a:xfrm>
            <a:off x="2171700" y="2502385"/>
            <a:ext cx="535949" cy="492140"/>
          </a:xfrm>
          <a:prstGeom prst="ellipse">
            <a:avLst/>
          </a:prstGeom>
          <a:solidFill>
            <a:srgbClr val="D2D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FD149C5-D129-4A80-914D-CBEB66EA0E8A}"/>
              </a:ext>
            </a:extLst>
          </p:cNvPr>
          <p:cNvSpPr/>
          <p:nvPr/>
        </p:nvSpPr>
        <p:spPr>
          <a:xfrm>
            <a:off x="3604342" y="3691419"/>
            <a:ext cx="228600" cy="196452"/>
          </a:xfrm>
          <a:prstGeom prst="ellipse">
            <a:avLst/>
          </a:prstGeom>
          <a:solidFill>
            <a:srgbClr val="D2D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E972F3DA-64AF-4061-855D-924A24632A72}"/>
              </a:ext>
            </a:extLst>
          </p:cNvPr>
          <p:cNvSpPr/>
          <p:nvPr/>
        </p:nvSpPr>
        <p:spPr>
          <a:xfrm>
            <a:off x="3938744" y="3205425"/>
            <a:ext cx="334439" cy="287150"/>
          </a:xfrm>
          <a:prstGeom prst="ellipse">
            <a:avLst/>
          </a:prstGeom>
          <a:solidFill>
            <a:srgbClr val="D2D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10510D03-F115-4DF2-8E3E-D933749B44C2}"/>
              </a:ext>
            </a:extLst>
          </p:cNvPr>
          <p:cNvSpPr/>
          <p:nvPr/>
        </p:nvSpPr>
        <p:spPr>
          <a:xfrm>
            <a:off x="4254800" y="2692534"/>
            <a:ext cx="535949" cy="492140"/>
          </a:xfrm>
          <a:prstGeom prst="ellipse">
            <a:avLst/>
          </a:prstGeom>
          <a:solidFill>
            <a:srgbClr val="D2D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90271FF3-82E1-4A3C-8836-7784D5AB3EF6}"/>
              </a:ext>
            </a:extLst>
          </p:cNvPr>
          <p:cNvSpPr/>
          <p:nvPr/>
        </p:nvSpPr>
        <p:spPr>
          <a:xfrm>
            <a:off x="3762162" y="4324580"/>
            <a:ext cx="228600" cy="196452"/>
          </a:xfrm>
          <a:prstGeom prst="ellipse">
            <a:avLst/>
          </a:prstGeom>
          <a:solidFill>
            <a:srgbClr val="D2D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EFA6459A-E815-4525-BDCA-B35DCE2E7E13}"/>
              </a:ext>
            </a:extLst>
          </p:cNvPr>
          <p:cNvSpPr/>
          <p:nvPr/>
        </p:nvSpPr>
        <p:spPr>
          <a:xfrm>
            <a:off x="4123440" y="4111180"/>
            <a:ext cx="334439" cy="287150"/>
          </a:xfrm>
          <a:prstGeom prst="ellipse">
            <a:avLst/>
          </a:prstGeom>
          <a:solidFill>
            <a:srgbClr val="D2D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C7BD5C92-2DD6-45A2-9F51-E40DDCB92E20}"/>
              </a:ext>
            </a:extLst>
          </p:cNvPr>
          <p:cNvSpPr/>
          <p:nvPr/>
        </p:nvSpPr>
        <p:spPr>
          <a:xfrm>
            <a:off x="4449241" y="3594226"/>
            <a:ext cx="535949" cy="492140"/>
          </a:xfrm>
          <a:prstGeom prst="ellipse">
            <a:avLst/>
          </a:prstGeom>
          <a:solidFill>
            <a:srgbClr val="D2D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635FAFCC-4F40-024E-6D25-AD127ED6902F}"/>
              </a:ext>
            </a:extLst>
          </p:cNvPr>
          <p:cNvSpPr/>
          <p:nvPr/>
        </p:nvSpPr>
        <p:spPr>
          <a:xfrm>
            <a:off x="66953" y="1076531"/>
            <a:ext cx="1759818" cy="356640"/>
          </a:xfrm>
          <a:prstGeom prst="roundRect">
            <a:avLst/>
          </a:prstGeom>
          <a:solidFill>
            <a:srgbClr val="EBDE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000" dirty="0">
                <a:solidFill>
                  <a:srgbClr val="525252"/>
                </a:solidFill>
                <a:latin typeface="Univers Light" panose="020B0403020202020204" pitchFamily="34" charset="0"/>
                <a:cs typeface="Arial"/>
              </a:rPr>
              <a:t>Estudiante</a:t>
            </a:r>
            <a:endParaRPr lang="es-ES" sz="2000" dirty="0">
              <a:solidFill>
                <a:srgbClr val="525252"/>
              </a:solidFill>
              <a:latin typeface="Univers Light" panose="020B0403020202020204" pitchFamily="34" charset="0"/>
            </a:endParaRP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20E8502-9BB9-F8B9-878B-4A78F6A8ABEF}"/>
              </a:ext>
            </a:extLst>
          </p:cNvPr>
          <p:cNvSpPr/>
          <p:nvPr/>
        </p:nvSpPr>
        <p:spPr>
          <a:xfrm>
            <a:off x="7331743" y="1468482"/>
            <a:ext cx="1759818" cy="421533"/>
          </a:xfrm>
          <a:prstGeom prst="roundRect">
            <a:avLst/>
          </a:prstGeom>
          <a:solidFill>
            <a:srgbClr val="EBDE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000">
                <a:solidFill>
                  <a:srgbClr val="525252"/>
                </a:solidFill>
                <a:latin typeface="Univers Light" panose="020B0403020202020204" pitchFamily="34" charset="0"/>
                <a:cs typeface="Arial"/>
              </a:rPr>
              <a:t>Docente</a:t>
            </a:r>
            <a:endParaRPr lang="es-ES" sz="2000">
              <a:solidFill>
                <a:srgbClr val="525252"/>
              </a:solidFill>
              <a:latin typeface="Univers Light" panose="020B0403020202020204" pitchFamily="34" charset="0"/>
            </a:endParaRP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4AD4A575-4F2E-FECE-C983-0850732BE0E5}"/>
              </a:ext>
            </a:extLst>
          </p:cNvPr>
          <p:cNvSpPr/>
          <p:nvPr/>
        </p:nvSpPr>
        <p:spPr>
          <a:xfrm>
            <a:off x="7331743" y="3458875"/>
            <a:ext cx="1759818" cy="421533"/>
          </a:xfrm>
          <a:prstGeom prst="roundRect">
            <a:avLst/>
          </a:prstGeom>
          <a:solidFill>
            <a:srgbClr val="EBDE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000">
                <a:solidFill>
                  <a:srgbClr val="525252"/>
                </a:solidFill>
                <a:latin typeface="Univers Light" panose="020B0403020202020204" pitchFamily="34" charset="0"/>
                <a:cs typeface="Arial"/>
              </a:rPr>
              <a:t>Psicólogo</a:t>
            </a:r>
            <a:endParaRPr lang="es-ES" sz="2000">
              <a:solidFill>
                <a:srgbClr val="525252"/>
              </a:solidFill>
              <a:latin typeface="Univers Light" panose="020B0403020202020204" pitchFamily="34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43CB6EB-C095-4311-8A6C-469D986CF4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8302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20000" t="14000" b="8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50E3DF-5011-97E8-7E73-28893615E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145D51-A87B-4EB8-A116-70F5A10039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12</a:t>
            </a:fld>
            <a:endParaRPr lang="es-C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07D1587-8195-0B7D-8459-8726CBC0E0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2743200" cy="707542"/>
          </a:xfrm>
          <a:prstGeom prst="rect">
            <a:avLst/>
          </a:prstGeom>
          <a:solidFill>
            <a:schemeClr val="tx1"/>
          </a:solidFill>
        </p:spPr>
        <p:txBody>
          <a:bodyPr lIns="91440" tIns="45720" rIns="91440" bIns="45720" anchor="ctr"/>
          <a:lstStyle/>
          <a:p>
            <a:r>
              <a:rPr lang="es-ES" sz="2800" dirty="0">
                <a:solidFill>
                  <a:srgbClr val="EAEAEA"/>
                </a:solidFill>
              </a:rPr>
              <a:t>  Arquitectura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BEEC971-C451-4F35-A205-18AD9DC4E13A}"/>
              </a:ext>
            </a:extLst>
          </p:cNvPr>
          <p:cNvSpPr txBox="1"/>
          <p:nvPr/>
        </p:nvSpPr>
        <p:spPr>
          <a:xfrm>
            <a:off x="0" y="852322"/>
            <a:ext cx="2743200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r"/>
            <a:r>
              <a:rPr lang="es-CL" sz="2000" dirty="0">
                <a:solidFill>
                  <a:schemeClr val="accent6"/>
                </a:solidFill>
              </a:rPr>
              <a:t>Modelo de 3 Capas</a:t>
            </a:r>
          </a:p>
        </p:txBody>
      </p:sp>
      <p:pic>
        <p:nvPicPr>
          <p:cNvPr id="11" name="Picture 2" descr="Tres capas - Iconos gratis de interfaz">
            <a:extLst>
              <a:ext uri="{FF2B5EF4-FFF2-40B4-BE49-F238E27FC236}">
                <a16:creationId xmlns:a16="http://schemas.microsoft.com/office/drawing/2014/main" id="{4048736C-2DD3-4A2A-803E-44E699683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194" y="74025"/>
            <a:ext cx="603504" cy="778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9C2B0363-EF3C-45AF-87E0-2357C7219621}"/>
              </a:ext>
            </a:extLst>
          </p:cNvPr>
          <p:cNvGrpSpPr/>
          <p:nvPr/>
        </p:nvGrpSpPr>
        <p:grpSpPr>
          <a:xfrm>
            <a:off x="-259080" y="1582420"/>
            <a:ext cx="1920240" cy="4705350"/>
            <a:chOff x="91440" y="1458172"/>
            <a:chExt cx="1386840" cy="2167572"/>
          </a:xfrm>
        </p:grpSpPr>
        <p:sp>
          <p:nvSpPr>
            <p:cNvPr id="7" name="Franja diagonal 6">
              <a:extLst>
                <a:ext uri="{FF2B5EF4-FFF2-40B4-BE49-F238E27FC236}">
                  <a16:creationId xmlns:a16="http://schemas.microsoft.com/office/drawing/2014/main" id="{1ABC580E-D767-49F2-A6AB-A04FB5083B99}"/>
                </a:ext>
              </a:extLst>
            </p:cNvPr>
            <p:cNvSpPr/>
            <p:nvPr/>
          </p:nvSpPr>
          <p:spPr>
            <a:xfrm>
              <a:off x="91440" y="1458172"/>
              <a:ext cx="1386840" cy="1445048"/>
            </a:xfrm>
            <a:prstGeom prst="diagStrip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>
                <a:solidFill>
                  <a:schemeClr val="tx1"/>
                </a:solidFill>
              </a:endParaRPr>
            </a:p>
          </p:txBody>
        </p:sp>
        <p:sp>
          <p:nvSpPr>
            <p:cNvPr id="8" name="Franja diagonal 7">
              <a:extLst>
                <a:ext uri="{FF2B5EF4-FFF2-40B4-BE49-F238E27FC236}">
                  <a16:creationId xmlns:a16="http://schemas.microsoft.com/office/drawing/2014/main" id="{3ED98692-BC85-4C16-A6F4-D70D699C2B37}"/>
                </a:ext>
              </a:extLst>
            </p:cNvPr>
            <p:cNvSpPr/>
            <p:nvPr/>
          </p:nvSpPr>
          <p:spPr>
            <a:xfrm>
              <a:off x="91440" y="1849226"/>
              <a:ext cx="1386840" cy="1445048"/>
            </a:xfrm>
            <a:prstGeom prst="diagStrip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>
                <a:solidFill>
                  <a:schemeClr val="tx1"/>
                </a:solidFill>
              </a:endParaRPr>
            </a:p>
          </p:txBody>
        </p:sp>
        <p:sp>
          <p:nvSpPr>
            <p:cNvPr id="9" name="Franja diagonal 8">
              <a:extLst>
                <a:ext uri="{FF2B5EF4-FFF2-40B4-BE49-F238E27FC236}">
                  <a16:creationId xmlns:a16="http://schemas.microsoft.com/office/drawing/2014/main" id="{FED7DF59-9666-432E-B167-B3E733B68EE5}"/>
                </a:ext>
              </a:extLst>
            </p:cNvPr>
            <p:cNvSpPr/>
            <p:nvPr/>
          </p:nvSpPr>
          <p:spPr>
            <a:xfrm>
              <a:off x="91440" y="2180696"/>
              <a:ext cx="1386840" cy="1445048"/>
            </a:xfrm>
            <a:prstGeom prst="diagStrip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7251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267 0.26944 L 0.1974 -0.40031 " pathEditMode="relative" rAng="0" ptsTypes="AA">
                                      <p:cBhvr>
                                        <p:cTn id="9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03" y="-334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000" t="4000" r="32000" b="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DA4FC0D3-1DA2-4B67-B143-F642D85556D8}"/>
              </a:ext>
            </a:extLst>
          </p:cNvPr>
          <p:cNvSpPr txBox="1">
            <a:spLocks/>
          </p:cNvSpPr>
          <p:nvPr/>
        </p:nvSpPr>
        <p:spPr>
          <a:xfrm>
            <a:off x="5579269" y="0"/>
            <a:ext cx="3564731" cy="707542"/>
          </a:xfrm>
          <a:prstGeom prst="rect">
            <a:avLst/>
          </a:prstGeom>
          <a:solidFill>
            <a:schemeClr val="tx1"/>
          </a:solidFill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EAEAEA"/>
                </a:solidFill>
              </a:rPr>
              <a:t>  Base de Datos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13F071D-1641-4AA6-A615-968C29F9E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13</a:t>
            </a:fld>
            <a:endParaRPr lang="es-CL"/>
          </a:p>
        </p:txBody>
      </p:sp>
      <p:pic>
        <p:nvPicPr>
          <p:cNvPr id="2050" name="Picture 2" descr="diseño de icono de base de datos 13978265 Vector en Vecteezy">
            <a:extLst>
              <a:ext uri="{FF2B5EF4-FFF2-40B4-BE49-F238E27FC236}">
                <a16:creationId xmlns:a16="http://schemas.microsoft.com/office/drawing/2014/main" id="{5CB54D86-F2A1-4C81-8F31-3EF5CBE8B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0204" y1="10714" x2="40102" y2="10204"/>
                        <a14:foregroundMark x1="59184" y1="89898" x2="41224" y2="898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1540" cy="89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281E3A8C-83AD-42B8-9FFA-9AA3703BA3B6}"/>
              </a:ext>
            </a:extLst>
          </p:cNvPr>
          <p:cNvGrpSpPr/>
          <p:nvPr/>
        </p:nvGrpSpPr>
        <p:grpSpPr>
          <a:xfrm>
            <a:off x="7767142" y="707542"/>
            <a:ext cx="1226839" cy="5642293"/>
            <a:chOff x="8028357" y="718459"/>
            <a:chExt cx="1169002" cy="3963714"/>
          </a:xfrm>
        </p:grpSpPr>
        <p:sp>
          <p:nvSpPr>
            <p:cNvPr id="6" name="Cilindro 5">
              <a:extLst>
                <a:ext uri="{FF2B5EF4-FFF2-40B4-BE49-F238E27FC236}">
                  <a16:creationId xmlns:a16="http://schemas.microsoft.com/office/drawing/2014/main" id="{F1E8D972-C127-4014-8406-30E136D31F03}"/>
                </a:ext>
              </a:extLst>
            </p:cNvPr>
            <p:cNvSpPr/>
            <p:nvPr/>
          </p:nvSpPr>
          <p:spPr>
            <a:xfrm rot="19026050">
              <a:off x="8415539" y="718459"/>
              <a:ext cx="781820" cy="3284220"/>
            </a:xfrm>
            <a:prstGeom prst="can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7" name="Cilindro 6">
              <a:extLst>
                <a:ext uri="{FF2B5EF4-FFF2-40B4-BE49-F238E27FC236}">
                  <a16:creationId xmlns:a16="http://schemas.microsoft.com/office/drawing/2014/main" id="{96A91042-3A4A-45BA-9BBD-AA9CEBCC00EF}"/>
                </a:ext>
              </a:extLst>
            </p:cNvPr>
            <p:cNvSpPr/>
            <p:nvPr/>
          </p:nvSpPr>
          <p:spPr>
            <a:xfrm rot="19026050">
              <a:off x="8191290" y="1597970"/>
              <a:ext cx="781820" cy="2756502"/>
            </a:xfrm>
            <a:prstGeom prst="can">
              <a:avLst/>
            </a:prstGeom>
            <a:solidFill>
              <a:schemeClr val="tx1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8" name="Cilindro 7">
              <a:extLst>
                <a:ext uri="{FF2B5EF4-FFF2-40B4-BE49-F238E27FC236}">
                  <a16:creationId xmlns:a16="http://schemas.microsoft.com/office/drawing/2014/main" id="{98E2A8B3-EB01-4596-AA13-E29E25594D61}"/>
                </a:ext>
              </a:extLst>
            </p:cNvPr>
            <p:cNvSpPr/>
            <p:nvPr/>
          </p:nvSpPr>
          <p:spPr>
            <a:xfrm rot="19026050">
              <a:off x="8028357" y="2633543"/>
              <a:ext cx="781820" cy="2048630"/>
            </a:xfrm>
            <a:prstGeom prst="can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</p:grpSp>
    </p:spTree>
    <p:extLst>
      <p:ext uri="{BB962C8B-B14F-4D97-AF65-F5344CB8AC3E}">
        <p14:creationId xmlns:p14="http://schemas.microsoft.com/office/powerpoint/2010/main" val="2584960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6 0.00247 L -0.28576 -0.49321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67" y="-247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B1FF37-6477-48D5-B13D-CA75472C9B8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94840" y="59293"/>
            <a:ext cx="4359275" cy="758825"/>
          </a:xfrm>
          <a:prstGeom prst="rect">
            <a:avLst/>
          </a:prstGeom>
          <a:solidFill>
            <a:srgbClr val="33333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ES" sz="4000">
                <a:solidFill>
                  <a:schemeClr val="accent6"/>
                </a:solidFill>
              </a:rPr>
              <a:t>Roles</a:t>
            </a:r>
          </a:p>
        </p:txBody>
      </p:sp>
      <p:pic>
        <p:nvPicPr>
          <p:cNvPr id="4" name="Imagen 3" descr="DANITSA MILENKA CHANDIA CELIS">
            <a:extLst>
              <a:ext uri="{FF2B5EF4-FFF2-40B4-BE49-F238E27FC236}">
                <a16:creationId xmlns:a16="http://schemas.microsoft.com/office/drawing/2014/main" id="{D9575B94-D383-1474-A977-00B1BCBCA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881" y="927415"/>
            <a:ext cx="1368959" cy="141632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9F74610-F116-CF7D-35D2-7590B4DA0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841" y="2916328"/>
            <a:ext cx="1366631" cy="141632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Imagen 2" descr="Mujer posando para una foto&#10;&#10;El contenido generado por IA puede ser incorrecto.">
            <a:extLst>
              <a:ext uri="{FF2B5EF4-FFF2-40B4-BE49-F238E27FC236}">
                <a16:creationId xmlns:a16="http://schemas.microsoft.com/office/drawing/2014/main" id="{CEAA9CC6-EB45-4B77-F01B-F853F1E9DF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205" t="6916" r="24754" b="30426"/>
          <a:stretch>
            <a:fillRect/>
          </a:stretch>
        </p:blipFill>
        <p:spPr>
          <a:xfrm>
            <a:off x="3889275" y="931029"/>
            <a:ext cx="1367675" cy="14422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n 6" descr="Alison Bottinelli Thomassen">
            <a:extLst>
              <a:ext uri="{FF2B5EF4-FFF2-40B4-BE49-F238E27FC236}">
                <a16:creationId xmlns:a16="http://schemas.microsoft.com/office/drawing/2014/main" id="{E0E86CA0-393C-2FD8-8082-F67D330F26B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37977" b="38461"/>
          <a:stretch>
            <a:fillRect/>
          </a:stretch>
        </p:blipFill>
        <p:spPr>
          <a:xfrm>
            <a:off x="6680888" y="975541"/>
            <a:ext cx="1496511" cy="14477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 descr="Mauricio Figueroa Colarte">
            <a:extLst>
              <a:ext uri="{FF2B5EF4-FFF2-40B4-BE49-F238E27FC236}">
                <a16:creationId xmlns:a16="http://schemas.microsoft.com/office/drawing/2014/main" id="{EDE9E9A6-ED84-6213-C4A7-C47D8132D7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1525" y="2900278"/>
            <a:ext cx="1367997" cy="141433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1F223359-55EE-17F6-511F-F1FAFB521320}"/>
              </a:ext>
            </a:extLst>
          </p:cNvPr>
          <p:cNvSpPr txBox="1"/>
          <p:nvPr/>
        </p:nvSpPr>
        <p:spPr>
          <a:xfrm>
            <a:off x="5074360" y="4418786"/>
            <a:ext cx="193562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/>
              <a:t>Mauricio Figueroa</a:t>
            </a:r>
          </a:p>
          <a:p>
            <a:pPr algn="ctr"/>
            <a:r>
              <a:rPr lang="es-ES" sz="1600" b="1"/>
              <a:t>Project Manager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7A9067E-1773-7F07-D33B-3C22C397E3C1}"/>
              </a:ext>
            </a:extLst>
          </p:cNvPr>
          <p:cNvSpPr txBox="1"/>
          <p:nvPr/>
        </p:nvSpPr>
        <p:spPr>
          <a:xfrm>
            <a:off x="6526279" y="2488453"/>
            <a:ext cx="193562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/>
              <a:t>Allison </a:t>
            </a:r>
            <a:r>
              <a:rPr lang="es-ES" sz="1600" err="1"/>
              <a:t>Botinelli</a:t>
            </a:r>
          </a:p>
          <a:p>
            <a:pPr algn="ctr"/>
            <a:r>
              <a:rPr lang="es-ES" sz="1600" b="1" err="1"/>
              <a:t>Product</a:t>
            </a:r>
            <a:r>
              <a:rPr lang="es-ES" sz="1600" b="1"/>
              <a:t> </a:t>
            </a:r>
            <a:r>
              <a:rPr lang="es-ES" sz="1600" b="1" err="1"/>
              <a:t>Owner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DF40C64-FAD4-7E88-600D-56F2A99D0DE5}"/>
              </a:ext>
            </a:extLst>
          </p:cNvPr>
          <p:cNvSpPr txBox="1"/>
          <p:nvPr/>
        </p:nvSpPr>
        <p:spPr>
          <a:xfrm>
            <a:off x="3606995" y="2542514"/>
            <a:ext cx="193562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/>
              <a:t>Renata Besoain</a:t>
            </a:r>
            <a:endParaRPr lang="es-ES" sz="1600" err="1"/>
          </a:p>
          <a:p>
            <a:pPr algn="ctr"/>
            <a:r>
              <a:rPr lang="es-ES" sz="1600" b="1"/>
              <a:t>Scrum </a:t>
            </a:r>
            <a:r>
              <a:rPr lang="es-ES" sz="1600" b="1" err="1"/>
              <a:t>Team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235BBFF-61B0-D57F-AC42-462A5DD22EA0}"/>
              </a:ext>
            </a:extLst>
          </p:cNvPr>
          <p:cNvSpPr txBox="1"/>
          <p:nvPr/>
        </p:nvSpPr>
        <p:spPr>
          <a:xfrm>
            <a:off x="2108738" y="4441953"/>
            <a:ext cx="193562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/>
              <a:t>Alonso García</a:t>
            </a:r>
            <a:endParaRPr lang="es-ES" sz="1600" err="1"/>
          </a:p>
          <a:p>
            <a:pPr algn="ctr"/>
            <a:r>
              <a:rPr lang="es-ES" sz="1600" b="1"/>
              <a:t>Scrum </a:t>
            </a:r>
            <a:r>
              <a:rPr lang="es-ES" sz="1600" b="1" err="1"/>
              <a:t>Team</a:t>
            </a:r>
            <a:endParaRPr lang="es-ES" sz="1600" b="1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37092C8-6C2E-855D-10FA-136D16434124}"/>
              </a:ext>
            </a:extLst>
          </p:cNvPr>
          <p:cNvSpPr txBox="1"/>
          <p:nvPr/>
        </p:nvSpPr>
        <p:spPr>
          <a:xfrm>
            <a:off x="741771" y="2418945"/>
            <a:ext cx="193562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err="1"/>
              <a:t>Danitsa</a:t>
            </a:r>
            <a:r>
              <a:rPr lang="es-ES" sz="1600"/>
              <a:t> Chandia</a:t>
            </a:r>
            <a:endParaRPr lang="es-ES" sz="1600" err="1"/>
          </a:p>
          <a:p>
            <a:pPr algn="ctr"/>
            <a:r>
              <a:rPr lang="es-ES" sz="1600" b="1"/>
              <a:t>Scrum Master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DD06A71B-9DD3-4D5E-A0DA-614D973DF46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5679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4947148E-9A98-2E07-C186-36224760C5BB}"/>
              </a:ext>
            </a:extLst>
          </p:cNvPr>
          <p:cNvSpPr txBox="1">
            <a:spLocks/>
          </p:cNvSpPr>
          <p:nvPr/>
        </p:nvSpPr>
        <p:spPr>
          <a:xfrm>
            <a:off x="127589" y="119211"/>
            <a:ext cx="8943840" cy="617211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3600"/>
              <a:t>Evidencias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B7672E5A-6554-D799-071F-10FF0F084036}"/>
              </a:ext>
            </a:extLst>
          </p:cNvPr>
          <p:cNvGrpSpPr/>
          <p:nvPr/>
        </p:nvGrpSpPr>
        <p:grpSpPr>
          <a:xfrm>
            <a:off x="742496" y="845334"/>
            <a:ext cx="1458604" cy="1577305"/>
            <a:chOff x="889570" y="1789264"/>
            <a:chExt cx="1458604" cy="1577305"/>
          </a:xfrm>
        </p:grpSpPr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D3B896C7-B660-D602-C715-7B99F96154A1}"/>
                </a:ext>
              </a:extLst>
            </p:cNvPr>
            <p:cNvSpPr/>
            <p:nvPr/>
          </p:nvSpPr>
          <p:spPr>
            <a:xfrm>
              <a:off x="889570" y="1789264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E0068FD9-74A2-BDBD-30F7-2282253C879B}"/>
                </a:ext>
              </a:extLst>
            </p:cNvPr>
            <p:cNvSpPr/>
            <p:nvPr/>
          </p:nvSpPr>
          <p:spPr>
            <a:xfrm>
              <a:off x="962194" y="2823365"/>
              <a:ext cx="1324458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200" b="1" dirty="0">
                  <a:solidFill>
                    <a:schemeClr val="accent6"/>
                  </a:solidFill>
                  <a:cs typeface="Arial"/>
                </a:rPr>
                <a:t>Producto Mínimo Viable</a:t>
              </a:r>
              <a:endParaRPr lang="es-ES" sz="1200" b="1" dirty="0">
                <a:solidFill>
                  <a:schemeClr val="accent6"/>
                </a:solidFill>
              </a:endParaRPr>
            </a:p>
          </p:txBody>
        </p:sp>
      </p:grpSp>
      <p:pic>
        <p:nvPicPr>
          <p:cNvPr id="13" name="Imagen 12" descr="Icono&#10;&#10;El contenido generado por IA puede ser incorrecto.">
            <a:extLst>
              <a:ext uri="{FF2B5EF4-FFF2-40B4-BE49-F238E27FC236}">
                <a16:creationId xmlns:a16="http://schemas.microsoft.com/office/drawing/2014/main" id="{13FB6007-3F71-05C8-CA7E-73F9316D0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539" y="927088"/>
            <a:ext cx="968976" cy="953530"/>
          </a:xfrm>
          <a:prstGeom prst="rect">
            <a:avLst/>
          </a:prstGeom>
        </p:spPr>
      </p:pic>
      <p:grpSp>
        <p:nvGrpSpPr>
          <p:cNvPr id="47" name="Grupo 46">
            <a:extLst>
              <a:ext uri="{FF2B5EF4-FFF2-40B4-BE49-F238E27FC236}">
                <a16:creationId xmlns:a16="http://schemas.microsoft.com/office/drawing/2014/main" id="{92FDE834-1037-7089-FFF2-1C56F6789BC4}"/>
              </a:ext>
            </a:extLst>
          </p:cNvPr>
          <p:cNvGrpSpPr/>
          <p:nvPr/>
        </p:nvGrpSpPr>
        <p:grpSpPr>
          <a:xfrm>
            <a:off x="2807701" y="846517"/>
            <a:ext cx="1458604" cy="1577305"/>
            <a:chOff x="6905767" y="1379946"/>
            <a:chExt cx="1458604" cy="1577305"/>
          </a:xfrm>
        </p:grpSpPr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342D282D-2E85-913D-05D7-7E8192EE118F}"/>
                </a:ext>
              </a:extLst>
            </p:cNvPr>
            <p:cNvSpPr/>
            <p:nvPr/>
          </p:nvSpPr>
          <p:spPr>
            <a:xfrm>
              <a:off x="6905767" y="1379946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s-ES"/>
            </a:p>
          </p:txBody>
        </p:sp>
        <p:sp>
          <p:nvSpPr>
            <p:cNvPr id="55" name="Rectángulo: esquinas redondeadas 54">
              <a:extLst>
                <a:ext uri="{FF2B5EF4-FFF2-40B4-BE49-F238E27FC236}">
                  <a16:creationId xmlns:a16="http://schemas.microsoft.com/office/drawing/2014/main" id="{80CFC933-C504-D177-C445-724D5480DDB6}"/>
                </a:ext>
              </a:extLst>
            </p:cNvPr>
            <p:cNvSpPr/>
            <p:nvPr/>
          </p:nvSpPr>
          <p:spPr>
            <a:xfrm>
              <a:off x="6978391" y="2414047"/>
              <a:ext cx="1324458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r>
                <a:rPr lang="es-ES" sz="1200" b="1" dirty="0">
                  <a:solidFill>
                    <a:schemeClr val="accent6"/>
                  </a:solidFill>
                  <a:cs typeface="Arial"/>
                </a:rPr>
                <a:t>Historias de Usuario</a:t>
              </a:r>
            </a:p>
          </p:txBody>
        </p:sp>
      </p:grpSp>
      <p:pic>
        <p:nvPicPr>
          <p:cNvPr id="48" name="Imagen 47" descr="Icono&#10;&#10;El contenido generado por IA puede ser incorrecto.">
            <a:extLst>
              <a:ext uri="{FF2B5EF4-FFF2-40B4-BE49-F238E27FC236}">
                <a16:creationId xmlns:a16="http://schemas.microsoft.com/office/drawing/2014/main" id="{367523C6-DB52-EF5C-8ADF-06B08D314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528" y="990055"/>
            <a:ext cx="829962" cy="837684"/>
          </a:xfrm>
          <a:prstGeom prst="rect">
            <a:avLst/>
          </a:prstGeom>
        </p:spPr>
      </p:pic>
      <p:grpSp>
        <p:nvGrpSpPr>
          <p:cNvPr id="49" name="Grupo 48">
            <a:extLst>
              <a:ext uri="{FF2B5EF4-FFF2-40B4-BE49-F238E27FC236}">
                <a16:creationId xmlns:a16="http://schemas.microsoft.com/office/drawing/2014/main" id="{68055236-8181-D474-650D-AC3965B45738}"/>
              </a:ext>
            </a:extLst>
          </p:cNvPr>
          <p:cNvGrpSpPr/>
          <p:nvPr/>
        </p:nvGrpSpPr>
        <p:grpSpPr>
          <a:xfrm>
            <a:off x="7035602" y="846517"/>
            <a:ext cx="1458604" cy="1577305"/>
            <a:chOff x="5446123" y="3117615"/>
            <a:chExt cx="1458604" cy="1577305"/>
          </a:xfrm>
        </p:grpSpPr>
        <p:sp>
          <p:nvSpPr>
            <p:cNvPr id="52" name="Elipse 51">
              <a:extLst>
                <a:ext uri="{FF2B5EF4-FFF2-40B4-BE49-F238E27FC236}">
                  <a16:creationId xmlns:a16="http://schemas.microsoft.com/office/drawing/2014/main" id="{5B2D97CD-4F7A-66B5-A43A-407647AF7A32}"/>
                </a:ext>
              </a:extLst>
            </p:cNvPr>
            <p:cNvSpPr/>
            <p:nvPr/>
          </p:nvSpPr>
          <p:spPr>
            <a:xfrm>
              <a:off x="5446123" y="3117615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s-ES"/>
            </a:p>
          </p:txBody>
        </p:sp>
        <p:sp>
          <p:nvSpPr>
            <p:cNvPr id="53" name="Rectángulo: esquinas redondeadas 52">
              <a:extLst>
                <a:ext uri="{FF2B5EF4-FFF2-40B4-BE49-F238E27FC236}">
                  <a16:creationId xmlns:a16="http://schemas.microsoft.com/office/drawing/2014/main" id="{1B96A49C-2F9F-90F4-0AD5-E999C71955B3}"/>
                </a:ext>
              </a:extLst>
            </p:cNvPr>
            <p:cNvSpPr/>
            <p:nvPr/>
          </p:nvSpPr>
          <p:spPr>
            <a:xfrm>
              <a:off x="5518747" y="4151716"/>
              <a:ext cx="1324458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r>
                <a:rPr lang="es-ES" sz="1200" b="1">
                  <a:solidFill>
                    <a:schemeClr val="accent6"/>
                  </a:solidFill>
                  <a:cs typeface="Arial"/>
                </a:rPr>
                <a:t>Plan de Pruebas</a:t>
              </a:r>
            </a:p>
          </p:txBody>
        </p:sp>
      </p:grpSp>
      <p:pic>
        <p:nvPicPr>
          <p:cNvPr id="50" name="Imagen 49" descr="Prueba - Iconos gratis de archivos y carpetas">
            <a:extLst>
              <a:ext uri="{FF2B5EF4-FFF2-40B4-BE49-F238E27FC236}">
                <a16:creationId xmlns:a16="http://schemas.microsoft.com/office/drawing/2014/main" id="{D87CC06E-16F0-EFBF-9229-7DE744BA35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1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14540" y="1105594"/>
            <a:ext cx="790356" cy="748943"/>
          </a:xfrm>
          <a:prstGeom prst="rect">
            <a:avLst/>
          </a:prstGeom>
        </p:spPr>
      </p:pic>
      <p:pic>
        <p:nvPicPr>
          <p:cNvPr id="51" name="Imagen 50" descr="Icono de Engranajes Generic Outline Color | Freepik">
            <a:extLst>
              <a:ext uri="{FF2B5EF4-FFF2-40B4-BE49-F238E27FC236}">
                <a16:creationId xmlns:a16="http://schemas.microsoft.com/office/drawing/2014/main" id="{4B104C60-FA9C-1B44-B1BF-802AFCB406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4020000">
            <a:off x="7183045" y="909319"/>
            <a:ext cx="632125" cy="623843"/>
          </a:xfrm>
          <a:prstGeom prst="rect">
            <a:avLst/>
          </a:prstGeom>
        </p:spPr>
      </p:pic>
      <p:grpSp>
        <p:nvGrpSpPr>
          <p:cNvPr id="56" name="Grupo 55">
            <a:extLst>
              <a:ext uri="{FF2B5EF4-FFF2-40B4-BE49-F238E27FC236}">
                <a16:creationId xmlns:a16="http://schemas.microsoft.com/office/drawing/2014/main" id="{0387288E-D9B5-9D65-9AA4-C84ABB612B72}"/>
              </a:ext>
            </a:extLst>
          </p:cNvPr>
          <p:cNvGrpSpPr/>
          <p:nvPr/>
        </p:nvGrpSpPr>
        <p:grpSpPr>
          <a:xfrm>
            <a:off x="4959295" y="847716"/>
            <a:ext cx="1458604" cy="1577305"/>
            <a:chOff x="2333765" y="3117614"/>
            <a:chExt cx="1458604" cy="1577305"/>
          </a:xfrm>
        </p:grpSpPr>
        <p:sp>
          <p:nvSpPr>
            <p:cNvPr id="58" name="Elipse 57">
              <a:extLst>
                <a:ext uri="{FF2B5EF4-FFF2-40B4-BE49-F238E27FC236}">
                  <a16:creationId xmlns:a16="http://schemas.microsoft.com/office/drawing/2014/main" id="{8DC5548E-0EEC-CB46-0203-6AC7C07FA1B7}"/>
                </a:ext>
              </a:extLst>
            </p:cNvPr>
            <p:cNvSpPr/>
            <p:nvPr/>
          </p:nvSpPr>
          <p:spPr>
            <a:xfrm>
              <a:off x="2333765" y="3117614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s-ES"/>
            </a:p>
          </p:txBody>
        </p:sp>
        <p:sp>
          <p:nvSpPr>
            <p:cNvPr id="59" name="Rectángulo: esquinas redondeadas 58">
              <a:extLst>
                <a:ext uri="{FF2B5EF4-FFF2-40B4-BE49-F238E27FC236}">
                  <a16:creationId xmlns:a16="http://schemas.microsoft.com/office/drawing/2014/main" id="{2B030346-D1DF-A3C8-F753-4FBB999E96DA}"/>
                </a:ext>
              </a:extLst>
            </p:cNvPr>
            <p:cNvSpPr/>
            <p:nvPr/>
          </p:nvSpPr>
          <p:spPr>
            <a:xfrm>
              <a:off x="2406389" y="4151715"/>
              <a:ext cx="1324458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r>
                <a:rPr lang="es-ES" sz="1200" b="1" err="1">
                  <a:solidFill>
                    <a:schemeClr val="accent6"/>
                  </a:solidFill>
                  <a:cs typeface="Arial"/>
                </a:rPr>
                <a:t>Product</a:t>
              </a:r>
              <a:r>
                <a:rPr lang="es-ES" sz="1200" b="1">
                  <a:solidFill>
                    <a:schemeClr val="accent6"/>
                  </a:solidFill>
                  <a:cs typeface="Arial"/>
                </a:rPr>
                <a:t> Backlog</a:t>
              </a:r>
              <a:endParaRPr lang="es-ES" sz="1200" b="1">
                <a:solidFill>
                  <a:schemeClr val="accent6"/>
                </a:solidFill>
              </a:endParaRPr>
            </a:p>
          </p:txBody>
        </p:sp>
      </p:grpSp>
      <p:pic>
        <p:nvPicPr>
          <p:cNvPr id="7170" name="Picture 2" descr="Backlog Flaticons Lineal Color icon | Freepik">
            <a:extLst>
              <a:ext uri="{FF2B5EF4-FFF2-40B4-BE49-F238E27FC236}">
                <a16:creationId xmlns:a16="http://schemas.microsoft.com/office/drawing/2014/main" id="{2F37550A-C0BC-41CA-9D0F-A6BF11AB5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4994" y="910061"/>
            <a:ext cx="932691" cy="93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upo 19">
            <a:extLst>
              <a:ext uri="{FF2B5EF4-FFF2-40B4-BE49-F238E27FC236}">
                <a16:creationId xmlns:a16="http://schemas.microsoft.com/office/drawing/2014/main" id="{3E15EB62-878B-4AB7-AB31-961CF95F8076}"/>
              </a:ext>
            </a:extLst>
          </p:cNvPr>
          <p:cNvGrpSpPr/>
          <p:nvPr/>
        </p:nvGrpSpPr>
        <p:grpSpPr>
          <a:xfrm>
            <a:off x="1520243" y="3381746"/>
            <a:ext cx="1066801" cy="1251481"/>
            <a:chOff x="889570" y="1789264"/>
            <a:chExt cx="1458604" cy="1577305"/>
          </a:xfrm>
        </p:grpSpPr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F864BC42-E2D6-48BD-B62C-69B807100FD9}"/>
                </a:ext>
              </a:extLst>
            </p:cNvPr>
            <p:cNvSpPr/>
            <p:nvPr/>
          </p:nvSpPr>
          <p:spPr>
            <a:xfrm>
              <a:off x="889570" y="1789264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Rectángulo: esquinas redondeadas 21">
              <a:extLst>
                <a:ext uri="{FF2B5EF4-FFF2-40B4-BE49-F238E27FC236}">
                  <a16:creationId xmlns:a16="http://schemas.microsoft.com/office/drawing/2014/main" id="{12FB0C74-12E6-4870-BC80-B375AC85373D}"/>
                </a:ext>
              </a:extLst>
            </p:cNvPr>
            <p:cNvSpPr/>
            <p:nvPr/>
          </p:nvSpPr>
          <p:spPr>
            <a:xfrm>
              <a:off x="962194" y="2823365"/>
              <a:ext cx="1324458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100">
                  <a:solidFill>
                    <a:schemeClr val="accent6"/>
                  </a:solidFill>
                  <a:cs typeface="Arial"/>
                </a:rPr>
                <a:t>Tabla de costos</a:t>
              </a:r>
              <a:endParaRPr lang="es-ES">
                <a:solidFill>
                  <a:schemeClr val="accent6"/>
                </a:solidFill>
              </a:endParaRP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9F0F0D92-C3A4-43C3-BEBF-B8A2CB9BC996}"/>
              </a:ext>
            </a:extLst>
          </p:cNvPr>
          <p:cNvGrpSpPr/>
          <p:nvPr/>
        </p:nvGrpSpPr>
        <p:grpSpPr>
          <a:xfrm>
            <a:off x="223851" y="3381746"/>
            <a:ext cx="1066800" cy="1264010"/>
            <a:chOff x="889570" y="1789264"/>
            <a:chExt cx="1458604" cy="1577305"/>
          </a:xfrm>
        </p:grpSpPr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2E9E8AF4-C85C-4436-9EDA-D22D0CD326EC}"/>
                </a:ext>
              </a:extLst>
            </p:cNvPr>
            <p:cNvSpPr/>
            <p:nvPr/>
          </p:nvSpPr>
          <p:spPr>
            <a:xfrm>
              <a:off x="889570" y="1789264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Rectángulo: esquinas redondeadas 24">
              <a:extLst>
                <a:ext uri="{FF2B5EF4-FFF2-40B4-BE49-F238E27FC236}">
                  <a16:creationId xmlns:a16="http://schemas.microsoft.com/office/drawing/2014/main" id="{7C022149-466F-4B36-814F-244F9BE6721F}"/>
                </a:ext>
              </a:extLst>
            </p:cNvPr>
            <p:cNvSpPr/>
            <p:nvPr/>
          </p:nvSpPr>
          <p:spPr>
            <a:xfrm>
              <a:off x="962194" y="2823365"/>
              <a:ext cx="1324458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100" err="1">
                  <a:solidFill>
                    <a:schemeClr val="accent6"/>
                  </a:solidFill>
                  <a:cs typeface="Arial"/>
                </a:rPr>
                <a:t>Impediment</a:t>
              </a:r>
              <a:r>
                <a:rPr lang="es-ES" sz="1100">
                  <a:solidFill>
                    <a:schemeClr val="accent6"/>
                  </a:solidFill>
                  <a:cs typeface="Arial"/>
                </a:rPr>
                <a:t> Log</a:t>
              </a: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934C3E8E-88A4-4294-8BF7-DAFBE088BF79}"/>
              </a:ext>
            </a:extLst>
          </p:cNvPr>
          <p:cNvGrpSpPr/>
          <p:nvPr/>
        </p:nvGrpSpPr>
        <p:grpSpPr>
          <a:xfrm>
            <a:off x="2807701" y="3381746"/>
            <a:ext cx="1066801" cy="1251481"/>
            <a:chOff x="889570" y="1789264"/>
            <a:chExt cx="1458604" cy="1577305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3D7DCC50-919E-4B94-A69C-9786E964474B}"/>
                </a:ext>
              </a:extLst>
            </p:cNvPr>
            <p:cNvSpPr/>
            <p:nvPr/>
          </p:nvSpPr>
          <p:spPr>
            <a:xfrm>
              <a:off x="889570" y="1789264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Rectángulo: esquinas redondeadas 27">
              <a:extLst>
                <a:ext uri="{FF2B5EF4-FFF2-40B4-BE49-F238E27FC236}">
                  <a16:creationId xmlns:a16="http://schemas.microsoft.com/office/drawing/2014/main" id="{2FA96690-7D96-48BB-9797-CD777B44316C}"/>
                </a:ext>
              </a:extLst>
            </p:cNvPr>
            <p:cNvSpPr/>
            <p:nvPr/>
          </p:nvSpPr>
          <p:spPr>
            <a:xfrm>
              <a:off x="962194" y="2823365"/>
              <a:ext cx="1324458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100">
                  <a:solidFill>
                    <a:schemeClr val="accent6"/>
                  </a:solidFill>
                  <a:cs typeface="Arial"/>
                </a:rPr>
                <a:t>Matriz de riesgos</a:t>
              </a:r>
              <a:endParaRPr lang="es-ES">
                <a:solidFill>
                  <a:schemeClr val="accent6"/>
                </a:solidFill>
              </a:endParaRPr>
            </a:p>
          </p:txBody>
        </p:sp>
      </p:grpSp>
      <p:pic>
        <p:nvPicPr>
          <p:cNvPr id="29" name="Imagen 28" descr="Obstáculo - Iconos gratis de construcción y herramientas">
            <a:extLst>
              <a:ext uri="{FF2B5EF4-FFF2-40B4-BE49-F238E27FC236}">
                <a16:creationId xmlns:a16="http://schemas.microsoft.com/office/drawing/2014/main" id="{894C4414-668B-4795-A41C-39F599F4FA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015" y="3576725"/>
            <a:ext cx="547899" cy="568958"/>
          </a:xfrm>
          <a:prstGeom prst="rect">
            <a:avLst/>
          </a:prstGeom>
        </p:spPr>
      </p:pic>
      <p:pic>
        <p:nvPicPr>
          <p:cNvPr id="30" name="Imagen 29" descr="Riesgo - Iconos gratis de seguridad">
            <a:extLst>
              <a:ext uri="{FF2B5EF4-FFF2-40B4-BE49-F238E27FC236}">
                <a16:creationId xmlns:a16="http://schemas.microsoft.com/office/drawing/2014/main" id="{789DA95F-2708-4969-A59F-631751371E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49193" y="3521078"/>
            <a:ext cx="604652" cy="585618"/>
          </a:xfrm>
          <a:prstGeom prst="rect">
            <a:avLst/>
          </a:prstGeom>
        </p:spPr>
      </p:pic>
      <p:pic>
        <p:nvPicPr>
          <p:cNvPr id="31" name="Imagen 30" descr="Icono de Costo Generic color fill | Freepik">
            <a:extLst>
              <a:ext uri="{FF2B5EF4-FFF2-40B4-BE49-F238E27FC236}">
                <a16:creationId xmlns:a16="http://schemas.microsoft.com/office/drawing/2014/main" id="{3615D47C-3A33-48C2-8EB5-3EFC8F4219C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1749834" y="3551000"/>
            <a:ext cx="607618" cy="630056"/>
          </a:xfrm>
          <a:prstGeom prst="rect">
            <a:avLst/>
          </a:prstGeom>
        </p:spPr>
      </p:pic>
      <p:sp>
        <p:nvSpPr>
          <p:cNvPr id="32" name="Título 1">
            <a:extLst>
              <a:ext uri="{FF2B5EF4-FFF2-40B4-BE49-F238E27FC236}">
                <a16:creationId xmlns:a16="http://schemas.microsoft.com/office/drawing/2014/main" id="{C10857FA-1CA5-4CA7-A932-A4FDF11CE28D}"/>
              </a:ext>
            </a:extLst>
          </p:cNvPr>
          <p:cNvSpPr txBox="1">
            <a:spLocks/>
          </p:cNvSpPr>
          <p:nvPr/>
        </p:nvSpPr>
        <p:spPr>
          <a:xfrm>
            <a:off x="188930" y="2708504"/>
            <a:ext cx="3729426" cy="617211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/>
              <a:t>Transversales</a:t>
            </a:r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DEE28478-AE4D-42CF-A1D3-AD91CD3ADDFF}"/>
              </a:ext>
            </a:extLst>
          </p:cNvPr>
          <p:cNvSpPr txBox="1">
            <a:spLocks/>
          </p:cNvSpPr>
          <p:nvPr/>
        </p:nvSpPr>
        <p:spPr>
          <a:xfrm>
            <a:off x="4403911" y="2720366"/>
            <a:ext cx="4533153" cy="617211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/>
              <a:t>Sprint</a:t>
            </a:r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C1FE8487-6DF7-4B9F-AAB3-E1DAD325FE53}"/>
              </a:ext>
            </a:extLst>
          </p:cNvPr>
          <p:cNvGrpSpPr/>
          <p:nvPr/>
        </p:nvGrpSpPr>
        <p:grpSpPr>
          <a:xfrm>
            <a:off x="8003991" y="3623929"/>
            <a:ext cx="968689" cy="1034907"/>
            <a:chOff x="889570" y="1789264"/>
            <a:chExt cx="1458604" cy="1577305"/>
          </a:xfrm>
        </p:grpSpPr>
        <p:sp>
          <p:nvSpPr>
            <p:cNvPr id="35" name="Elipse 34">
              <a:extLst>
                <a:ext uri="{FF2B5EF4-FFF2-40B4-BE49-F238E27FC236}">
                  <a16:creationId xmlns:a16="http://schemas.microsoft.com/office/drawing/2014/main" id="{BFFA8D6B-1273-4B17-A2A2-632A4A525F0E}"/>
                </a:ext>
              </a:extLst>
            </p:cNvPr>
            <p:cNvSpPr/>
            <p:nvPr/>
          </p:nvSpPr>
          <p:spPr>
            <a:xfrm>
              <a:off x="889570" y="1789264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050"/>
            </a:p>
          </p:txBody>
        </p:sp>
        <p:sp>
          <p:nvSpPr>
            <p:cNvPr id="36" name="Rectángulo: esquinas redondeadas 35">
              <a:extLst>
                <a:ext uri="{FF2B5EF4-FFF2-40B4-BE49-F238E27FC236}">
                  <a16:creationId xmlns:a16="http://schemas.microsoft.com/office/drawing/2014/main" id="{A9C88F00-0572-4AE1-9FB9-BE4EA53AA9D8}"/>
                </a:ext>
              </a:extLst>
            </p:cNvPr>
            <p:cNvSpPr/>
            <p:nvPr/>
          </p:nvSpPr>
          <p:spPr>
            <a:xfrm>
              <a:off x="962194" y="2823365"/>
              <a:ext cx="1324458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000" b="1">
                  <a:solidFill>
                    <a:schemeClr val="accent6"/>
                  </a:solidFill>
                  <a:cs typeface="Arial"/>
                </a:rPr>
                <a:t>Sprint </a:t>
              </a:r>
              <a:r>
                <a:rPr lang="es-ES" sz="1000" b="1" err="1">
                  <a:solidFill>
                    <a:schemeClr val="accent6"/>
                  </a:solidFill>
                  <a:cs typeface="Arial"/>
                </a:rPr>
                <a:t>Review</a:t>
              </a:r>
              <a:endParaRPr lang="es-ES" sz="1000" b="1">
                <a:solidFill>
                  <a:schemeClr val="accent6"/>
                </a:solidFill>
              </a:endParaRPr>
            </a:p>
          </p:txBody>
        </p:sp>
      </p:grpSp>
      <p:grpSp>
        <p:nvGrpSpPr>
          <p:cNvPr id="37" name="Grupo 36">
            <a:extLst>
              <a:ext uri="{FF2B5EF4-FFF2-40B4-BE49-F238E27FC236}">
                <a16:creationId xmlns:a16="http://schemas.microsoft.com/office/drawing/2014/main" id="{57BBA67D-64E6-4798-9161-6FCB52AF510A}"/>
              </a:ext>
            </a:extLst>
          </p:cNvPr>
          <p:cNvGrpSpPr/>
          <p:nvPr/>
        </p:nvGrpSpPr>
        <p:grpSpPr>
          <a:xfrm>
            <a:off x="4213389" y="3618897"/>
            <a:ext cx="1194738" cy="1034907"/>
            <a:chOff x="728558" y="1789264"/>
            <a:chExt cx="1798977" cy="1577305"/>
          </a:xfrm>
        </p:grpSpPr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FCA77AC6-F29D-4D61-86F8-775FB64E1912}"/>
                </a:ext>
              </a:extLst>
            </p:cNvPr>
            <p:cNvSpPr/>
            <p:nvPr/>
          </p:nvSpPr>
          <p:spPr>
            <a:xfrm>
              <a:off x="889570" y="1789264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9" name="Rectángulo: esquinas redondeadas 38">
              <a:extLst>
                <a:ext uri="{FF2B5EF4-FFF2-40B4-BE49-F238E27FC236}">
                  <a16:creationId xmlns:a16="http://schemas.microsoft.com/office/drawing/2014/main" id="{68538AD2-B80C-4DA5-A4C8-A4DCDC660E43}"/>
                </a:ext>
              </a:extLst>
            </p:cNvPr>
            <p:cNvSpPr/>
            <p:nvPr/>
          </p:nvSpPr>
          <p:spPr>
            <a:xfrm>
              <a:off x="728558" y="2823365"/>
              <a:ext cx="1798977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800" b="1">
                  <a:solidFill>
                    <a:schemeClr val="accent6"/>
                  </a:solidFill>
                </a:rPr>
                <a:t>Diseño Conceptual &amp; Kanban</a:t>
              </a:r>
            </a:p>
          </p:txBody>
        </p:sp>
      </p:grpSp>
      <p:pic>
        <p:nvPicPr>
          <p:cNvPr id="40" name="Imagen 39" descr="Icono&#10;&#10;El contenido generado por IA puede ser incorrecto.">
            <a:extLst>
              <a:ext uri="{FF2B5EF4-FFF2-40B4-BE49-F238E27FC236}">
                <a16:creationId xmlns:a16="http://schemas.microsoft.com/office/drawing/2014/main" id="{C79773AE-7556-4CD6-BCFC-FF62BD4BEE7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12133" y="3671064"/>
            <a:ext cx="614734" cy="598337"/>
          </a:xfrm>
          <a:prstGeom prst="rect">
            <a:avLst/>
          </a:prstGeom>
        </p:spPr>
      </p:pic>
      <p:grpSp>
        <p:nvGrpSpPr>
          <p:cNvPr id="41" name="Grupo 40">
            <a:extLst>
              <a:ext uri="{FF2B5EF4-FFF2-40B4-BE49-F238E27FC236}">
                <a16:creationId xmlns:a16="http://schemas.microsoft.com/office/drawing/2014/main" id="{4F1527D9-9BDE-4793-ADD2-A675BEA91A7B}"/>
              </a:ext>
            </a:extLst>
          </p:cNvPr>
          <p:cNvGrpSpPr/>
          <p:nvPr/>
        </p:nvGrpSpPr>
        <p:grpSpPr>
          <a:xfrm>
            <a:off x="5582552" y="3610849"/>
            <a:ext cx="968689" cy="1034907"/>
            <a:chOff x="889570" y="1789264"/>
            <a:chExt cx="1458604" cy="1577305"/>
          </a:xfrm>
        </p:grpSpPr>
        <p:sp>
          <p:nvSpPr>
            <p:cNvPr id="42" name="Elipse 41">
              <a:extLst>
                <a:ext uri="{FF2B5EF4-FFF2-40B4-BE49-F238E27FC236}">
                  <a16:creationId xmlns:a16="http://schemas.microsoft.com/office/drawing/2014/main" id="{94961DC1-04FE-4103-9492-F35BD06432A2}"/>
                </a:ext>
              </a:extLst>
            </p:cNvPr>
            <p:cNvSpPr/>
            <p:nvPr/>
          </p:nvSpPr>
          <p:spPr>
            <a:xfrm>
              <a:off x="889570" y="1789264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3" name="Rectángulo: esquinas redondeadas 42">
              <a:extLst>
                <a:ext uri="{FF2B5EF4-FFF2-40B4-BE49-F238E27FC236}">
                  <a16:creationId xmlns:a16="http://schemas.microsoft.com/office/drawing/2014/main" id="{822716DE-77D2-4FC5-B456-F415E5CC2E93}"/>
                </a:ext>
              </a:extLst>
            </p:cNvPr>
            <p:cNvSpPr/>
            <p:nvPr/>
          </p:nvSpPr>
          <p:spPr>
            <a:xfrm>
              <a:off x="962194" y="2823365"/>
              <a:ext cx="1324458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100">
                  <a:solidFill>
                    <a:schemeClr val="accent6"/>
                  </a:solidFill>
                  <a:cs typeface="Arial"/>
                </a:rPr>
                <a:t>Sprint Backlog</a:t>
              </a:r>
              <a:endParaRPr lang="es-ES" sz="1100">
                <a:solidFill>
                  <a:schemeClr val="accent6"/>
                </a:solidFill>
              </a:endParaRPr>
            </a:p>
          </p:txBody>
        </p:sp>
      </p:grpSp>
      <p:grpSp>
        <p:nvGrpSpPr>
          <p:cNvPr id="44" name="Grupo 43">
            <a:extLst>
              <a:ext uri="{FF2B5EF4-FFF2-40B4-BE49-F238E27FC236}">
                <a16:creationId xmlns:a16="http://schemas.microsoft.com/office/drawing/2014/main" id="{79D9A0FF-DD1F-4B54-B0BE-EC594C2CB5B2}"/>
              </a:ext>
            </a:extLst>
          </p:cNvPr>
          <p:cNvGrpSpPr/>
          <p:nvPr/>
        </p:nvGrpSpPr>
        <p:grpSpPr>
          <a:xfrm>
            <a:off x="6663941" y="3618485"/>
            <a:ext cx="1242986" cy="1034907"/>
            <a:chOff x="667037" y="1789264"/>
            <a:chExt cx="1871627" cy="1577305"/>
          </a:xfrm>
        </p:grpSpPr>
        <p:sp>
          <p:nvSpPr>
            <p:cNvPr id="45" name="Elipse 44">
              <a:extLst>
                <a:ext uri="{FF2B5EF4-FFF2-40B4-BE49-F238E27FC236}">
                  <a16:creationId xmlns:a16="http://schemas.microsoft.com/office/drawing/2014/main" id="{4F2C1231-BFC4-40BD-BC07-292A3CA8C6F8}"/>
                </a:ext>
              </a:extLst>
            </p:cNvPr>
            <p:cNvSpPr/>
            <p:nvPr/>
          </p:nvSpPr>
          <p:spPr>
            <a:xfrm>
              <a:off x="889570" y="1789264"/>
              <a:ext cx="1458604" cy="1438485"/>
            </a:xfrm>
            <a:prstGeom prst="ellipse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6" name="Rectángulo: esquinas redondeadas 45">
              <a:extLst>
                <a:ext uri="{FF2B5EF4-FFF2-40B4-BE49-F238E27FC236}">
                  <a16:creationId xmlns:a16="http://schemas.microsoft.com/office/drawing/2014/main" id="{F3938D7D-9E51-432D-ACC8-25ACF7EAD8E1}"/>
                </a:ext>
              </a:extLst>
            </p:cNvPr>
            <p:cNvSpPr/>
            <p:nvPr/>
          </p:nvSpPr>
          <p:spPr>
            <a:xfrm>
              <a:off x="667037" y="2823365"/>
              <a:ext cx="1871627" cy="54320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800" b="1" err="1">
                  <a:solidFill>
                    <a:schemeClr val="accent6"/>
                  </a:solidFill>
                  <a:cs typeface="Arial"/>
                </a:rPr>
                <a:t>Daily</a:t>
              </a:r>
              <a:r>
                <a:rPr lang="es-ES" sz="800" b="1">
                  <a:solidFill>
                    <a:schemeClr val="accent6"/>
                  </a:solidFill>
                  <a:cs typeface="Arial"/>
                </a:rPr>
                <a:t> Meetings &amp; Retrospectiva del Sprint</a:t>
              </a:r>
              <a:endParaRPr lang="es-ES" sz="1000" b="1">
                <a:solidFill>
                  <a:schemeClr val="accent6"/>
                </a:solidFill>
                <a:cs typeface="Arial"/>
              </a:endParaRPr>
            </a:p>
          </p:txBody>
        </p:sp>
      </p:grpSp>
      <p:pic>
        <p:nvPicPr>
          <p:cNvPr id="57" name="Imagen 56" descr="Icono&#10;&#10;El contenido generado por IA puede ser incorrecto.">
            <a:extLst>
              <a:ext uri="{FF2B5EF4-FFF2-40B4-BE49-F238E27FC236}">
                <a16:creationId xmlns:a16="http://schemas.microsoft.com/office/drawing/2014/main" id="{4BA72058-28A5-4FB2-8883-D42A92D6A9A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86155" y="3692012"/>
            <a:ext cx="604971" cy="604971"/>
          </a:xfrm>
          <a:prstGeom prst="rect">
            <a:avLst/>
          </a:prstGeom>
        </p:spPr>
      </p:pic>
      <p:pic>
        <p:nvPicPr>
          <p:cNvPr id="60" name="Picture 2" descr="Backlog - Free business and finance icons">
            <a:extLst>
              <a:ext uri="{FF2B5EF4-FFF2-40B4-BE49-F238E27FC236}">
                <a16:creationId xmlns:a16="http://schemas.microsoft.com/office/drawing/2014/main" id="{B90D8A24-FD4C-4EF6-ACE0-68C4CECC8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733790" y="3606260"/>
            <a:ext cx="683087" cy="683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4" descr="Free Review Like SVG, PNG Icon, Symbol. Download Image.">
            <a:extLst>
              <a:ext uri="{FF2B5EF4-FFF2-40B4-BE49-F238E27FC236}">
                <a16:creationId xmlns:a16="http://schemas.microsoft.com/office/drawing/2014/main" id="{BCEDEB94-DBF1-4387-969B-D407E7037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4281" y="3632922"/>
            <a:ext cx="619849" cy="61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5053482-5032-43A8-BCA5-6545A05C5E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5874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9921F6A0-9F3F-48E4-8BC6-9DBA83687B3C}"/>
              </a:ext>
            </a:extLst>
          </p:cNvPr>
          <p:cNvGrpSpPr/>
          <p:nvPr/>
        </p:nvGrpSpPr>
        <p:grpSpPr>
          <a:xfrm>
            <a:off x="0" y="739140"/>
            <a:ext cx="8884920" cy="4404360"/>
            <a:chOff x="50800" y="700060"/>
            <a:chExt cx="8568853" cy="3929998"/>
          </a:xfrm>
        </p:grpSpPr>
        <p:sp>
          <p:nvSpPr>
            <p:cNvPr id="12" name="Globo: línea doblada 11">
              <a:extLst>
                <a:ext uri="{FF2B5EF4-FFF2-40B4-BE49-F238E27FC236}">
                  <a16:creationId xmlns:a16="http://schemas.microsoft.com/office/drawing/2014/main" id="{87EE7F63-48D5-4BFB-9AE4-B26C3DFE4898}"/>
                </a:ext>
              </a:extLst>
            </p:cNvPr>
            <p:cNvSpPr/>
            <p:nvPr/>
          </p:nvSpPr>
          <p:spPr>
            <a:xfrm>
              <a:off x="5325585" y="2863303"/>
              <a:ext cx="1667375" cy="983416"/>
            </a:xfrm>
            <a:prstGeom prst="borderCallout2">
              <a:avLst>
                <a:gd name="adj1" fmla="val 1600"/>
                <a:gd name="adj2" fmla="val 35471"/>
                <a:gd name="adj3" fmla="val -35402"/>
                <a:gd name="adj4" fmla="val 35445"/>
                <a:gd name="adj5" fmla="val -84475"/>
                <a:gd name="adj6" fmla="val 35402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1" name="Globo: línea doblada 10">
              <a:extLst>
                <a:ext uri="{FF2B5EF4-FFF2-40B4-BE49-F238E27FC236}">
                  <a16:creationId xmlns:a16="http://schemas.microsoft.com/office/drawing/2014/main" id="{6C88897A-4EBF-4333-8932-0AAC09047386}"/>
                </a:ext>
              </a:extLst>
            </p:cNvPr>
            <p:cNvSpPr/>
            <p:nvPr/>
          </p:nvSpPr>
          <p:spPr>
            <a:xfrm>
              <a:off x="2360690" y="894202"/>
              <a:ext cx="1679647" cy="996178"/>
            </a:xfrm>
            <a:prstGeom prst="borderCallout2">
              <a:avLst>
                <a:gd name="adj1" fmla="val 32784"/>
                <a:gd name="adj2" fmla="val 99940"/>
                <a:gd name="adj3" fmla="val 32153"/>
                <a:gd name="adj4" fmla="val 117538"/>
                <a:gd name="adj5" fmla="val 115124"/>
                <a:gd name="adj6" fmla="val 117945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0" name="Globo: línea doblada 9">
              <a:extLst>
                <a:ext uri="{FF2B5EF4-FFF2-40B4-BE49-F238E27FC236}">
                  <a16:creationId xmlns:a16="http://schemas.microsoft.com/office/drawing/2014/main" id="{D9895711-3083-403D-A728-D3D833CF8F1A}"/>
                </a:ext>
              </a:extLst>
            </p:cNvPr>
            <p:cNvSpPr/>
            <p:nvPr/>
          </p:nvSpPr>
          <p:spPr>
            <a:xfrm>
              <a:off x="50800" y="2294763"/>
              <a:ext cx="1436511" cy="1207988"/>
            </a:xfrm>
            <a:prstGeom prst="borderCallout2">
              <a:avLst>
                <a:gd name="adj1" fmla="val 32784"/>
                <a:gd name="adj2" fmla="val 99940"/>
                <a:gd name="adj3" fmla="val 32784"/>
                <a:gd name="adj4" fmla="val 112741"/>
                <a:gd name="adj5" fmla="val 108823"/>
                <a:gd name="adj6" fmla="val 112841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5" name="Globo: línea doblada 4">
              <a:extLst>
                <a:ext uri="{FF2B5EF4-FFF2-40B4-BE49-F238E27FC236}">
                  <a16:creationId xmlns:a16="http://schemas.microsoft.com/office/drawing/2014/main" id="{8E2FB1A6-12B5-4B22-8E1A-03A2F1A52D2B}"/>
                </a:ext>
              </a:extLst>
            </p:cNvPr>
            <p:cNvSpPr/>
            <p:nvPr/>
          </p:nvSpPr>
          <p:spPr>
            <a:xfrm>
              <a:off x="3093809" y="3137710"/>
              <a:ext cx="1495044" cy="983416"/>
            </a:xfrm>
            <a:prstGeom prst="borderCallout2">
              <a:avLst>
                <a:gd name="adj1" fmla="val 18276"/>
                <a:gd name="adj2" fmla="val -468"/>
                <a:gd name="adj3" fmla="val 18276"/>
                <a:gd name="adj4" fmla="val -16667"/>
                <a:gd name="adj5" fmla="val -15418"/>
                <a:gd name="adj6" fmla="val -16824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graphicFrame>
          <p:nvGraphicFramePr>
            <p:cNvPr id="4" name="Diagrama 3">
              <a:extLst>
                <a:ext uri="{FF2B5EF4-FFF2-40B4-BE49-F238E27FC236}">
                  <a16:creationId xmlns:a16="http://schemas.microsoft.com/office/drawing/2014/main" id="{4D804720-BDCD-927A-A13A-D2A0A1D6237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63514846"/>
                </p:ext>
              </p:extLst>
            </p:nvPr>
          </p:nvGraphicFramePr>
          <p:xfrm>
            <a:off x="50800" y="700060"/>
            <a:ext cx="8568853" cy="392999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</p:grp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4D393-BA86-4337-8C8D-D92F73E9AA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16</a:t>
            </a:fld>
            <a:endParaRPr lang="es-C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842C76-3477-E502-CF61-74E1861F2CA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428615" y="50800"/>
            <a:ext cx="2438400" cy="580571"/>
          </a:xfrm>
          <a:prstGeom prst="rect">
            <a:avLst/>
          </a:prstGeom>
          <a:solidFill>
            <a:srgbClr val="A6AEB0">
              <a:alpha val="89804"/>
            </a:srgbClr>
          </a:solidFill>
        </p:spPr>
        <p:txBody>
          <a:bodyPr anchor="ctr"/>
          <a:lstStyle/>
          <a:p>
            <a:pPr algn="ctr"/>
            <a:r>
              <a:rPr lang="es-ES" sz="3600"/>
              <a:t>Sprints</a:t>
            </a:r>
          </a:p>
        </p:txBody>
      </p:sp>
      <p:pic>
        <p:nvPicPr>
          <p:cNvPr id="3074" name="Picture 2" descr="Investigación - Iconos gratis de archivos y carpetas">
            <a:extLst>
              <a:ext uri="{FF2B5EF4-FFF2-40B4-BE49-F238E27FC236}">
                <a16:creationId xmlns:a16="http://schemas.microsoft.com/office/drawing/2014/main" id="{A0584069-75EE-4BD4-80BC-CD5BEDBF7A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456" y="3377005"/>
            <a:ext cx="521970" cy="52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iseño - Iconos gratis de industria">
            <a:extLst>
              <a:ext uri="{FF2B5EF4-FFF2-40B4-BE49-F238E27FC236}">
                <a16:creationId xmlns:a16="http://schemas.microsoft.com/office/drawing/2014/main" id="{9A19C41F-EDD1-4D0F-8166-150E1A84E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0547" y="3251312"/>
            <a:ext cx="561975" cy="5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cono de Desarrollo de software Generic color lineal-color | Freepik">
            <a:extLst>
              <a:ext uri="{FF2B5EF4-FFF2-40B4-BE49-F238E27FC236}">
                <a16:creationId xmlns:a16="http://schemas.microsoft.com/office/drawing/2014/main" id="{6777E59D-0496-4B97-B202-5F5812E96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1050" y="1524509"/>
            <a:ext cx="580571" cy="58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conos gratuitos de Optimización diseñados por Eucalyp">
            <a:extLst>
              <a:ext uri="{FF2B5EF4-FFF2-40B4-BE49-F238E27FC236}">
                <a16:creationId xmlns:a16="http://schemas.microsoft.com/office/drawing/2014/main" id="{942F6EB3-27C1-4CF9-9B6E-F49E3480E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688" b="95508" l="4688" r="96680">
                        <a14:foregroundMark x1="13672" y1="78320" x2="4688" y2="87500"/>
                        <a14:foregroundMark x1="4688" y1="87500" x2="21680" y2="86914"/>
                        <a14:foregroundMark x1="21680" y1="86914" x2="22656" y2="84766"/>
                        <a14:foregroundMark x1="6641" y1="93359" x2="13672" y2="95703"/>
                        <a14:foregroundMark x1="89258" y1="45117" x2="90430" y2="34570"/>
                        <a14:foregroundMark x1="90430" y1="34570" x2="87109" y2="18945"/>
                        <a14:foregroundMark x1="87109" y1="18945" x2="85938" y2="17188"/>
                        <a14:foregroundMark x1="96680" y1="32031" x2="96094" y2="43555"/>
                        <a14:foregroundMark x1="72461" y1="10547" x2="52734" y2="7617"/>
                        <a14:foregroundMark x1="52734" y1="7617" x2="50977" y2="8398"/>
                        <a14:foregroundMark x1="56836" y1="4688" x2="64258" y2="46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719" y="3028188"/>
            <a:ext cx="635224" cy="635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Proyecto - Iconos gratis de negocios y finanzas">
            <a:extLst>
              <a:ext uri="{FF2B5EF4-FFF2-40B4-BE49-F238E27FC236}">
                <a16:creationId xmlns:a16="http://schemas.microsoft.com/office/drawing/2014/main" id="{828FB269-ECC3-427C-8581-8928B3E25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1235" y="1618657"/>
            <a:ext cx="908956" cy="90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upo 27">
            <a:extLst>
              <a:ext uri="{FF2B5EF4-FFF2-40B4-BE49-F238E27FC236}">
                <a16:creationId xmlns:a16="http://schemas.microsoft.com/office/drawing/2014/main" id="{EE77A26E-2F6C-4271-81F8-01C6131C3C65}"/>
              </a:ext>
            </a:extLst>
          </p:cNvPr>
          <p:cNvGrpSpPr/>
          <p:nvPr/>
        </p:nvGrpSpPr>
        <p:grpSpPr>
          <a:xfrm>
            <a:off x="7531943" y="550249"/>
            <a:ext cx="1608716" cy="1257300"/>
            <a:chOff x="7466148" y="344756"/>
            <a:chExt cx="1608716" cy="1257300"/>
          </a:xfrm>
        </p:grpSpPr>
        <p:pic>
          <p:nvPicPr>
            <p:cNvPr id="3084" name="Picture 12" descr="VR Headset Silhouette Icon Illustration 54137131 Vector Art at Vecteezy">
              <a:extLst>
                <a:ext uri="{FF2B5EF4-FFF2-40B4-BE49-F238E27FC236}">
                  <a16:creationId xmlns:a16="http://schemas.microsoft.com/office/drawing/2014/main" id="{922B28FC-D9E2-469B-8D63-380376483F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email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>
                          <a14:foregroundMark x1="60123" y1="25018" x2="61224" y2="24286"/>
                          <a14:foregroundMark x1="41429" y1="37449" x2="46844" y2="33848"/>
                          <a14:foregroundMark x1="61224" y1="24286" x2="61224" y2="24286"/>
                          <a14:foregroundMark x1="30102" y1="30204" x2="33980" y2="32143"/>
                          <a14:foregroundMark x1="38265" y1="29184" x2="38265" y2="29184"/>
                          <a14:foregroundMark x1="68673" y1="55000" x2="68673" y2="55000"/>
                          <a14:foregroundMark x1="71735" y1="54490" x2="71735" y2="54490"/>
                          <a14:foregroundMark x1="71939" y1="60306" x2="71939" y2="60306"/>
                          <a14:foregroundMark x1="68980" y1="61224" x2="68980" y2="61224"/>
                          <a14:foregroundMark x1="65102" y1="29796" x2="65102" y2="29796"/>
                          <a14:foregroundMark x1="70306" y1="40714" x2="70306" y2="40714"/>
                          <a14:backgroundMark x1="57245" y1="28469" x2="52041" y2="30204"/>
                          <a14:backgroundMark x1="46939" y1="35306" x2="59286" y2="26837"/>
                          <a14:backgroundMark x1="50408" y1="31224" x2="50408" y2="31224"/>
                          <a14:backgroundMark x1="51633" y1="30102" x2="48980" y2="32857"/>
                          <a14:backgroundMark x1="50000" y1="33061" x2="47449" y2="3449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17122">
              <a:off x="7696405" y="344756"/>
              <a:ext cx="1213099" cy="1257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01E61C50-D74B-4FE5-8619-0467D3855A7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41493" y="469466"/>
              <a:ext cx="137160" cy="215787"/>
            </a:xfrm>
            <a:prstGeom prst="line">
              <a:avLst/>
            </a:prstGeom>
            <a:ln w="762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671D1E42-FCCE-418F-B837-526C2837A2A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53960" y="644616"/>
              <a:ext cx="229985" cy="148406"/>
            </a:xfrm>
            <a:prstGeom prst="line">
              <a:avLst/>
            </a:prstGeom>
            <a:ln w="762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0A4F56D1-C1CD-4D59-82D8-C901688E49D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466148" y="859042"/>
              <a:ext cx="254843" cy="83497"/>
            </a:xfrm>
            <a:prstGeom prst="line">
              <a:avLst/>
            </a:prstGeom>
            <a:ln w="762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CBCCD7FC-403C-41DD-BBA7-7FD141870C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90391" y="552703"/>
              <a:ext cx="189057" cy="157335"/>
            </a:xfrm>
            <a:prstGeom prst="line">
              <a:avLst/>
            </a:prstGeom>
            <a:ln w="762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5BB49EB6-85F4-4748-8B63-EB67531118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70600" y="767658"/>
              <a:ext cx="204264" cy="50728"/>
            </a:xfrm>
            <a:prstGeom prst="line">
              <a:avLst/>
            </a:prstGeom>
            <a:ln w="762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4AE806D8-14AC-4CB5-BA20-190EFF4299CA}"/>
                </a:ext>
              </a:extLst>
            </p:cNvPr>
            <p:cNvCxnSpPr>
              <a:cxnSpLocks/>
            </p:cNvCxnSpPr>
            <p:nvPr/>
          </p:nvCxnSpPr>
          <p:spPr>
            <a:xfrm>
              <a:off x="8885585" y="942539"/>
              <a:ext cx="174294" cy="21956"/>
            </a:xfrm>
            <a:prstGeom prst="line">
              <a:avLst/>
            </a:prstGeom>
            <a:ln w="762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51310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5A58CE-37CB-A958-5B41-A579F8090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ángulo 83">
            <a:extLst>
              <a:ext uri="{FF2B5EF4-FFF2-40B4-BE49-F238E27FC236}">
                <a16:creationId xmlns:a16="http://schemas.microsoft.com/office/drawing/2014/main" id="{0BB8D8CF-4398-E9B8-51E2-3F5DA4AD199B}"/>
              </a:ext>
            </a:extLst>
          </p:cNvPr>
          <p:cNvSpPr/>
          <p:nvPr/>
        </p:nvSpPr>
        <p:spPr>
          <a:xfrm>
            <a:off x="1330036" y="862361"/>
            <a:ext cx="6536827" cy="4179539"/>
          </a:xfrm>
          <a:prstGeom prst="rect">
            <a:avLst/>
          </a:prstGeom>
          <a:solidFill>
            <a:srgbClr val="AEB5B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B21A124C-5F20-452C-3B50-28C37469C1CB}"/>
              </a:ext>
            </a:extLst>
          </p:cNvPr>
          <p:cNvSpPr txBox="1">
            <a:spLocks/>
          </p:cNvSpPr>
          <p:nvPr/>
        </p:nvSpPr>
        <p:spPr>
          <a:xfrm>
            <a:off x="2701556" y="59295"/>
            <a:ext cx="3754179" cy="620838"/>
          </a:xfrm>
          <a:prstGeom prst="rect">
            <a:avLst/>
          </a:prstGeom>
          <a:solidFill>
            <a:srgbClr val="A6AEB0">
              <a:alpha val="89804"/>
            </a:srgbClr>
          </a:solidFill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err="1"/>
              <a:t>Product</a:t>
            </a:r>
            <a:r>
              <a:rPr lang="es-ES" sz="2800"/>
              <a:t> Backlog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2FFF7B5-327B-4F2E-8CE1-89A48CCA6238}"/>
              </a:ext>
            </a:extLst>
          </p:cNvPr>
          <p:cNvGraphicFramePr>
            <a:graphicFrameLocks noGrp="1"/>
          </p:cNvGraphicFramePr>
          <p:nvPr/>
        </p:nvGraphicFramePr>
        <p:xfrm>
          <a:off x="1489364" y="972513"/>
          <a:ext cx="6233002" cy="3977168"/>
        </p:xfrm>
        <a:graphic>
          <a:graphicData uri="http://schemas.openxmlformats.org/drawingml/2006/table">
            <a:tbl>
              <a:tblPr/>
              <a:tblGrid>
                <a:gridCol w="1600475">
                  <a:extLst>
                    <a:ext uri="{9D8B030D-6E8A-4147-A177-3AD203B41FA5}">
                      <a16:colId xmlns:a16="http://schemas.microsoft.com/office/drawing/2014/main" val="2059602302"/>
                    </a:ext>
                  </a:extLst>
                </a:gridCol>
                <a:gridCol w="554939">
                  <a:extLst>
                    <a:ext uri="{9D8B030D-6E8A-4147-A177-3AD203B41FA5}">
                      <a16:colId xmlns:a16="http://schemas.microsoft.com/office/drawing/2014/main" val="2029023118"/>
                    </a:ext>
                  </a:extLst>
                </a:gridCol>
                <a:gridCol w="667534">
                  <a:extLst>
                    <a:ext uri="{9D8B030D-6E8A-4147-A177-3AD203B41FA5}">
                      <a16:colId xmlns:a16="http://schemas.microsoft.com/office/drawing/2014/main" val="2358458187"/>
                    </a:ext>
                  </a:extLst>
                </a:gridCol>
                <a:gridCol w="739917">
                  <a:extLst>
                    <a:ext uri="{9D8B030D-6E8A-4147-A177-3AD203B41FA5}">
                      <a16:colId xmlns:a16="http://schemas.microsoft.com/office/drawing/2014/main" val="3843463799"/>
                    </a:ext>
                  </a:extLst>
                </a:gridCol>
                <a:gridCol w="804258">
                  <a:extLst>
                    <a:ext uri="{9D8B030D-6E8A-4147-A177-3AD203B41FA5}">
                      <a16:colId xmlns:a16="http://schemas.microsoft.com/office/drawing/2014/main" val="696129716"/>
                    </a:ext>
                  </a:extLst>
                </a:gridCol>
                <a:gridCol w="900769">
                  <a:extLst>
                    <a:ext uri="{9D8B030D-6E8A-4147-A177-3AD203B41FA5}">
                      <a16:colId xmlns:a16="http://schemas.microsoft.com/office/drawing/2014/main" val="3622817496"/>
                    </a:ext>
                  </a:extLst>
                </a:gridCol>
                <a:gridCol w="965110">
                  <a:extLst>
                    <a:ext uri="{9D8B030D-6E8A-4147-A177-3AD203B41FA5}">
                      <a16:colId xmlns:a16="http://schemas.microsoft.com/office/drawing/2014/main" val="1716686013"/>
                    </a:ext>
                  </a:extLst>
                </a:gridCol>
              </a:tblGrid>
              <a:tr h="167354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Nombre de la tarea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Historia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Sprint listo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Prioridad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Estado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Puntos de historia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Asignado al Sprint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499092"/>
                  </a:ext>
                </a:extLst>
              </a:tr>
              <a:tr h="134142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Sprint 0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7196776"/>
                  </a:ext>
                </a:extLst>
              </a:tr>
              <a:tr h="156894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Investigacion</a:t>
                      </a:r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usuarios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510064"/>
                  </a:ext>
                </a:extLst>
              </a:tr>
              <a:tr h="219268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Investigacion</a:t>
                      </a:r>
                      <a:r>
                        <a:rPr lang="es-MX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</a:t>
                      </a:r>
                      <a:r>
                        <a:rPr lang="es-MX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Desregulacion</a:t>
                      </a:r>
                      <a:r>
                        <a:rPr lang="es-MX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emocional y Acciones a tomar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5547618"/>
                  </a:ext>
                </a:extLst>
              </a:tr>
              <a:tr h="219268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Investigación de instrumentos mas adecuados para desregulacion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753764"/>
                  </a:ext>
                </a:extLst>
              </a:tr>
              <a:tr h="156894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Definicion de requisitos inciales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8069018"/>
                  </a:ext>
                </a:extLst>
              </a:tr>
              <a:tr h="119954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Configuracion Inicial de Entorno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815036"/>
                  </a:ext>
                </a:extLst>
              </a:tr>
              <a:tr h="134142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Sprint 1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229889"/>
                  </a:ext>
                </a:extLst>
              </a:tr>
              <a:tr h="119954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Diseño Conceptual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2652564"/>
                  </a:ext>
                </a:extLst>
              </a:tr>
              <a:tr h="197766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Construccion</a:t>
                      </a:r>
                      <a:r>
                        <a:rPr lang="es-MX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Escenario base en Unity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332964"/>
                  </a:ext>
                </a:extLst>
              </a:tr>
              <a:tr h="197766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Implementacion</a:t>
                      </a:r>
                      <a:r>
                        <a:rPr lang="es-MX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controles de usuario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9843157"/>
                  </a:ext>
                </a:extLst>
              </a:tr>
              <a:tr h="219268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Implementacion Audio y Efectos Visuales Unity</a:t>
                      </a:r>
                    </a:p>
                  </a:txBody>
                  <a:tcPr marL="3167" marR="3167" marT="3167" marB="1900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952462"/>
                  </a:ext>
                </a:extLst>
              </a:tr>
              <a:tr h="134142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Sprint 2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3889084"/>
                  </a:ext>
                </a:extLst>
              </a:tr>
              <a:tr h="119954"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Desarrollo de interfaz de usuario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Baja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5303014"/>
                  </a:ext>
                </a:extLst>
              </a:tr>
              <a:tr h="119954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Desarrollo de terapias </a:t>
                      </a:r>
                      <a:r>
                        <a:rPr lang="es-CL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basicas</a:t>
                      </a:r>
                      <a:endParaRPr lang="es-CL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642195"/>
                  </a:ext>
                </a:extLst>
              </a:tr>
              <a:tr h="119954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Implementacion de Guia auditivia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Finalizado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828426"/>
                  </a:ext>
                </a:extLst>
              </a:tr>
              <a:tr h="163159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Sprint 3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Finalizado</a:t>
                      </a:r>
                    </a:p>
                  </a:txBody>
                  <a:tcPr marL="7620" marR="7620" marT="762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834114"/>
                  </a:ext>
                </a:extLst>
              </a:tr>
              <a:tr h="163159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Prueba controlada con estudiantes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SI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Finalizado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620" marR="7620" marT="762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6948543"/>
                  </a:ext>
                </a:extLst>
              </a:tr>
              <a:tr h="163159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 de Datos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SI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Finalizado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620" marR="7620" marT="762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7520"/>
                  </a:ext>
                </a:extLst>
              </a:tr>
              <a:tr h="163159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Optimizacion del entorno VR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SI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Finalizado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620" marR="7620" marT="762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4147025"/>
                  </a:ext>
                </a:extLst>
              </a:tr>
              <a:tr h="163159"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Ajustes en la interfaz de usuario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SI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Baja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Finalizado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620" marR="7620" marT="762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4916331"/>
                  </a:ext>
                </a:extLst>
              </a:tr>
              <a:tr h="163159"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Mejora del rendimiento e inmersion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SI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Baja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Finalizado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620" marR="7620" marT="762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653600"/>
                  </a:ext>
                </a:extLst>
              </a:tr>
              <a:tr h="163159"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Correccion de errores y bugs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SI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Finalizado</a:t>
                      </a:r>
                      <a:endParaRPr kumimoji="0" lang="es-CL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620" marR="7620" marT="762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9080949"/>
                  </a:ext>
                </a:extLst>
              </a:tr>
              <a:tr h="163159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Validacion y revision Docente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s-CL" sz="7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Finalizado</a:t>
                      </a:r>
                    </a:p>
                  </a:txBody>
                  <a:tcPr marL="7620" marR="7620" marT="762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</a:t>
                      </a:r>
                    </a:p>
                  </a:txBody>
                  <a:tcPr marL="3167" marR="3167" marT="3167" marB="1900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4796190"/>
                  </a:ext>
                </a:extLst>
              </a:tr>
            </a:tbl>
          </a:graphicData>
        </a:graphic>
      </p:graphicFrame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8E69AE2-05E6-4477-91A1-16F00A5F1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17</a:t>
            </a:fld>
            <a:endParaRPr lang="es-CL"/>
          </a:p>
        </p:txBody>
      </p:sp>
      <p:pic>
        <p:nvPicPr>
          <p:cNvPr id="6" name="Picture 2" descr="Backlog Flaticons Lineal Color icon | Freepik">
            <a:extLst>
              <a:ext uri="{FF2B5EF4-FFF2-40B4-BE49-F238E27FC236}">
                <a16:creationId xmlns:a16="http://schemas.microsoft.com/office/drawing/2014/main" id="{CE076B2B-5C36-4497-A744-496193AD2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295"/>
            <a:ext cx="913217" cy="913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4003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5A58CE-37CB-A958-5B41-A579F8090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ángulo 83">
            <a:extLst>
              <a:ext uri="{FF2B5EF4-FFF2-40B4-BE49-F238E27FC236}">
                <a16:creationId xmlns:a16="http://schemas.microsoft.com/office/drawing/2014/main" id="{0BB8D8CF-4398-E9B8-51E2-3F5DA4AD199B}"/>
              </a:ext>
            </a:extLst>
          </p:cNvPr>
          <p:cNvSpPr/>
          <p:nvPr/>
        </p:nvSpPr>
        <p:spPr>
          <a:xfrm>
            <a:off x="1330036" y="862361"/>
            <a:ext cx="6536827" cy="4179539"/>
          </a:xfrm>
          <a:prstGeom prst="rect">
            <a:avLst/>
          </a:prstGeom>
          <a:solidFill>
            <a:srgbClr val="AEB5B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B21A124C-5F20-452C-3B50-28C37469C1CB}"/>
              </a:ext>
            </a:extLst>
          </p:cNvPr>
          <p:cNvSpPr txBox="1">
            <a:spLocks/>
          </p:cNvSpPr>
          <p:nvPr/>
        </p:nvSpPr>
        <p:spPr>
          <a:xfrm>
            <a:off x="2701556" y="59295"/>
            <a:ext cx="3754179" cy="620838"/>
          </a:xfrm>
          <a:prstGeom prst="rect">
            <a:avLst/>
          </a:prstGeom>
          <a:solidFill>
            <a:srgbClr val="A6AEB0">
              <a:alpha val="89804"/>
            </a:srgbClr>
          </a:solidFill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/>
              <a:t>Plan de Pruebas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8E69AE2-05E6-4477-91A1-16F00A5F1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18</a:t>
            </a:fld>
            <a:endParaRPr lang="es-CL"/>
          </a:p>
        </p:txBody>
      </p:sp>
      <p:pic>
        <p:nvPicPr>
          <p:cNvPr id="7" name="Imagen 6" descr="Prueba - Iconos gratis de archivos y carpetas">
            <a:extLst>
              <a:ext uri="{FF2B5EF4-FFF2-40B4-BE49-F238E27FC236}">
                <a16:creationId xmlns:a16="http://schemas.microsoft.com/office/drawing/2014/main" id="{DB518B17-913E-492E-A671-9457BBA8D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1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6644" y="278985"/>
            <a:ext cx="790356" cy="748943"/>
          </a:xfrm>
          <a:prstGeom prst="rect">
            <a:avLst/>
          </a:prstGeom>
        </p:spPr>
      </p:pic>
      <p:pic>
        <p:nvPicPr>
          <p:cNvPr id="8" name="Imagen 7" descr="Icono de Engranajes Generic Outline Color | Freepik">
            <a:extLst>
              <a:ext uri="{FF2B5EF4-FFF2-40B4-BE49-F238E27FC236}">
                <a16:creationId xmlns:a16="http://schemas.microsoft.com/office/drawing/2014/main" id="{4435C36D-7DA3-4047-B121-B1191864C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020000">
            <a:off x="-4851" y="82710"/>
            <a:ext cx="632125" cy="623843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B16BFA9B-7385-434C-8C4D-37FAD364A6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927783"/>
              </p:ext>
            </p:extLst>
          </p:nvPr>
        </p:nvGraphicFramePr>
        <p:xfrm>
          <a:off x="1440873" y="928256"/>
          <a:ext cx="6324599" cy="4026736"/>
        </p:xfrm>
        <a:graphic>
          <a:graphicData uri="http://schemas.openxmlformats.org/drawingml/2006/table">
            <a:tbl>
              <a:tblPr/>
              <a:tblGrid>
                <a:gridCol w="967900">
                  <a:extLst>
                    <a:ext uri="{9D8B030D-6E8A-4147-A177-3AD203B41FA5}">
                      <a16:colId xmlns:a16="http://schemas.microsoft.com/office/drawing/2014/main" val="3440676898"/>
                    </a:ext>
                  </a:extLst>
                </a:gridCol>
                <a:gridCol w="421146">
                  <a:extLst>
                    <a:ext uri="{9D8B030D-6E8A-4147-A177-3AD203B41FA5}">
                      <a16:colId xmlns:a16="http://schemas.microsoft.com/office/drawing/2014/main" val="3818301391"/>
                    </a:ext>
                  </a:extLst>
                </a:gridCol>
                <a:gridCol w="1544208">
                  <a:extLst>
                    <a:ext uri="{9D8B030D-6E8A-4147-A177-3AD203B41FA5}">
                      <a16:colId xmlns:a16="http://schemas.microsoft.com/office/drawing/2014/main" val="3482654027"/>
                    </a:ext>
                  </a:extLst>
                </a:gridCol>
                <a:gridCol w="1307774">
                  <a:extLst>
                    <a:ext uri="{9D8B030D-6E8A-4147-A177-3AD203B41FA5}">
                      <a16:colId xmlns:a16="http://schemas.microsoft.com/office/drawing/2014/main" val="884123730"/>
                    </a:ext>
                  </a:extLst>
                </a:gridCol>
                <a:gridCol w="1204334">
                  <a:extLst>
                    <a:ext uri="{9D8B030D-6E8A-4147-A177-3AD203B41FA5}">
                      <a16:colId xmlns:a16="http://schemas.microsoft.com/office/drawing/2014/main" val="1894433905"/>
                    </a:ext>
                  </a:extLst>
                </a:gridCol>
                <a:gridCol w="879237">
                  <a:extLst>
                    <a:ext uri="{9D8B030D-6E8A-4147-A177-3AD203B41FA5}">
                      <a16:colId xmlns:a16="http://schemas.microsoft.com/office/drawing/2014/main" val="3545341909"/>
                    </a:ext>
                  </a:extLst>
                </a:gridCol>
              </a:tblGrid>
              <a:tr h="228189">
                <a:tc>
                  <a:txBody>
                    <a:bodyPr/>
                    <a:lstStyle/>
                    <a:p>
                      <a:pPr algn="ctr" fontAlgn="b"/>
                      <a:r>
                        <a:rPr lang="es-CL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Prueba #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Fecha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Acción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Resultados esperados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Resultados actuales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Estado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282445"/>
                  </a:ext>
                </a:extLst>
              </a:tr>
              <a:tr h="413206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17-nov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Iniciando Aplicativo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Debe mostrarse el logo de "Unity" y acceder al escenario de "Recepcion"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 mostró correctamente el logo de Unity y se accedió al escenario de Recepción.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APROBADO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699745"/>
                  </a:ext>
                </a:extLst>
              </a:tr>
              <a:tr h="524847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17-nov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Activación de voz guía en tutorial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Debe activarse un audio de voz guía al momento de comenzar el tutorial en "Recepcion"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 iniciar el tutorial en Recepción, se activó automáticamente el audio de la voz guía.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APROBADO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2056833"/>
                  </a:ext>
                </a:extLst>
              </a:tr>
              <a:tr h="524847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17-nov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Activación e Interacción con Cuestionario inicial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Debe mostrarse un panel de "Cuestionario" interactuable.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Apareció el panel de Cuestionario totalmente interactuable y fue respondido sin problemas.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APROBADO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462842"/>
                  </a:ext>
                </a:extLst>
              </a:tr>
              <a:tr h="765529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17-nov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Activacion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voz 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Guia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Portales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 terminar el cuestionario una voz 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guia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explicar los portales hacia los escenarios de calma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Una vez finalizado el cuestionario, la voz guía explicó adecuadamente el funcionamiento de los portales hacia los escenarios de calma.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APROBADO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530884"/>
                  </a:ext>
                </a:extLst>
              </a:tr>
              <a:tr h="524847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17-nov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Caminar hacia portal derecho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 camina hacia el portal derecho para quedar a corta distancia y activar la siguiente parte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 usuario caminó hacia el portal derecho, acercándose lo suficiente para activar la siguiente sección.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APROBADO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1211024"/>
                  </a:ext>
                </a:extLst>
              </a:tr>
              <a:tr h="520424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17-nov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Escena cambia a la "Habitacion"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 escena cambia del escenario "recepcion" al escenario "habitacion"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 escena realizó la transición desde Recepción hasta el escenario Habitación.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APROBADO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993790"/>
                  </a:ext>
                </a:extLst>
              </a:tr>
              <a:tr h="524847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17-nov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Interactua con "Terapia 4-7-8"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Pulsa "Iniciar" en el panel de la terapia, luego muestra indicaciones de respiración.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 pulsó el botón “Iniciar” en el panel de la terapia, mostrando de inmediato las indicaciones de respiración.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APROBADO</a:t>
                      </a:r>
                    </a:p>
                  </a:txBody>
                  <a:tcPr marL="4294" marR="4294" marT="4294" marB="257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109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0714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5A58CE-37CB-A958-5B41-A579F8090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ángulo 83">
            <a:extLst>
              <a:ext uri="{FF2B5EF4-FFF2-40B4-BE49-F238E27FC236}">
                <a16:creationId xmlns:a16="http://schemas.microsoft.com/office/drawing/2014/main" id="{0BB8D8CF-4398-E9B8-51E2-3F5DA4AD199B}"/>
              </a:ext>
            </a:extLst>
          </p:cNvPr>
          <p:cNvSpPr/>
          <p:nvPr/>
        </p:nvSpPr>
        <p:spPr>
          <a:xfrm>
            <a:off x="979982" y="775855"/>
            <a:ext cx="7356774" cy="4266046"/>
          </a:xfrm>
          <a:prstGeom prst="rect">
            <a:avLst/>
          </a:prstGeom>
          <a:solidFill>
            <a:srgbClr val="AEB5B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B21A124C-5F20-452C-3B50-28C37469C1CB}"/>
              </a:ext>
            </a:extLst>
          </p:cNvPr>
          <p:cNvSpPr txBox="1">
            <a:spLocks/>
          </p:cNvSpPr>
          <p:nvPr/>
        </p:nvSpPr>
        <p:spPr>
          <a:xfrm>
            <a:off x="2701556" y="59295"/>
            <a:ext cx="3754179" cy="620838"/>
          </a:xfrm>
          <a:prstGeom prst="rect">
            <a:avLst/>
          </a:prstGeom>
          <a:solidFill>
            <a:srgbClr val="A6AEB0">
              <a:alpha val="89804"/>
            </a:srgbClr>
          </a:solidFill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/>
              <a:t>Historias de Usuario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8E69AE2-05E6-4477-91A1-16F00A5F1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19</a:t>
            </a:fld>
            <a:endParaRPr lang="es-CL"/>
          </a:p>
        </p:txBody>
      </p:sp>
      <p:pic>
        <p:nvPicPr>
          <p:cNvPr id="9" name="Imagen 8" descr="Icono&#10;&#10;El contenido generado por IA puede ser incorrecto.">
            <a:extLst>
              <a:ext uri="{FF2B5EF4-FFF2-40B4-BE49-F238E27FC236}">
                <a16:creationId xmlns:a16="http://schemas.microsoft.com/office/drawing/2014/main" id="{08C9E40D-BCBC-4BE0-8B1B-EDE04655E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9" y="189024"/>
            <a:ext cx="829962" cy="837684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F4D179D-AB07-4365-AC90-C4C5B4C3E13B}"/>
              </a:ext>
            </a:extLst>
          </p:cNvPr>
          <p:cNvGraphicFramePr>
            <a:graphicFrameLocks noGrp="1"/>
          </p:cNvGraphicFramePr>
          <p:nvPr/>
        </p:nvGraphicFramePr>
        <p:xfrm>
          <a:off x="1073726" y="824347"/>
          <a:ext cx="7190509" cy="4183400"/>
        </p:xfrm>
        <a:graphic>
          <a:graphicData uri="http://schemas.openxmlformats.org/drawingml/2006/table">
            <a:tbl>
              <a:tblPr/>
              <a:tblGrid>
                <a:gridCol w="429998">
                  <a:extLst>
                    <a:ext uri="{9D8B030D-6E8A-4147-A177-3AD203B41FA5}">
                      <a16:colId xmlns:a16="http://schemas.microsoft.com/office/drawing/2014/main" val="79018380"/>
                    </a:ext>
                  </a:extLst>
                </a:gridCol>
                <a:gridCol w="400138">
                  <a:extLst>
                    <a:ext uri="{9D8B030D-6E8A-4147-A177-3AD203B41FA5}">
                      <a16:colId xmlns:a16="http://schemas.microsoft.com/office/drawing/2014/main" val="3024253820"/>
                    </a:ext>
                  </a:extLst>
                </a:gridCol>
                <a:gridCol w="507634">
                  <a:extLst>
                    <a:ext uri="{9D8B030D-6E8A-4147-A177-3AD203B41FA5}">
                      <a16:colId xmlns:a16="http://schemas.microsoft.com/office/drawing/2014/main" val="3958965215"/>
                    </a:ext>
                  </a:extLst>
                </a:gridCol>
                <a:gridCol w="537495">
                  <a:extLst>
                    <a:ext uri="{9D8B030D-6E8A-4147-A177-3AD203B41FA5}">
                      <a16:colId xmlns:a16="http://schemas.microsoft.com/office/drawing/2014/main" val="3148105467"/>
                    </a:ext>
                  </a:extLst>
                </a:gridCol>
                <a:gridCol w="668887">
                  <a:extLst>
                    <a:ext uri="{9D8B030D-6E8A-4147-A177-3AD203B41FA5}">
                      <a16:colId xmlns:a16="http://schemas.microsoft.com/office/drawing/2014/main" val="1065444697"/>
                    </a:ext>
                  </a:extLst>
                </a:gridCol>
                <a:gridCol w="895390">
                  <a:extLst>
                    <a:ext uri="{9D8B030D-6E8A-4147-A177-3AD203B41FA5}">
                      <a16:colId xmlns:a16="http://schemas.microsoft.com/office/drawing/2014/main" val="1783710511"/>
                    </a:ext>
                  </a:extLst>
                </a:gridCol>
                <a:gridCol w="1350150">
                  <a:extLst>
                    <a:ext uri="{9D8B030D-6E8A-4147-A177-3AD203B41FA5}">
                      <a16:colId xmlns:a16="http://schemas.microsoft.com/office/drawing/2014/main" val="912239940"/>
                    </a:ext>
                  </a:extLst>
                </a:gridCol>
                <a:gridCol w="1002855">
                  <a:extLst>
                    <a:ext uri="{9D8B030D-6E8A-4147-A177-3AD203B41FA5}">
                      <a16:colId xmlns:a16="http://schemas.microsoft.com/office/drawing/2014/main" val="1454250504"/>
                    </a:ext>
                  </a:extLst>
                </a:gridCol>
                <a:gridCol w="1397962">
                  <a:extLst>
                    <a:ext uri="{9D8B030D-6E8A-4147-A177-3AD203B41FA5}">
                      <a16:colId xmlns:a16="http://schemas.microsoft.com/office/drawing/2014/main" val="2374878896"/>
                    </a:ext>
                  </a:extLst>
                </a:gridCol>
              </a:tblGrid>
              <a:tr h="105432">
                <a:tc>
                  <a:txBody>
                    <a:bodyPr/>
                    <a:lstStyle/>
                    <a:p>
                      <a:pPr lvl="0" algn="ctr" fontAlgn="b"/>
                      <a:endParaRPr lang="es-CL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3267" marB="19603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Enunciado de la historia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Criterios de aceptación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634968"/>
                  </a:ext>
                </a:extLst>
              </a:tr>
              <a:tr h="358446">
                <a:tc>
                  <a:txBody>
                    <a:bodyPr/>
                    <a:lstStyle/>
                    <a:p>
                      <a:pPr lvl="0" algn="ctr" fontAlgn="ctr"/>
                      <a:r>
                        <a:rPr lang="es-MX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Identificador (ID) de la historia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Rol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Característica / Funcionalidad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Razón / Resultado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Número (#) de escenario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Criterio de aceptación (Título)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Contexto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Evento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Resultado / Comportamiento esperado</a:t>
                      </a:r>
                    </a:p>
                  </a:txBody>
                  <a:tcPr marL="18000" marR="18000" marT="3267" marB="1960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257948"/>
                  </a:ext>
                </a:extLst>
              </a:tr>
              <a:tr h="217874">
                <a:tc rowSpan="4"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CALMA-001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Como un Estudiante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Necesito acceder a un espacio VR con ejercicios de relajación y entornos seguros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 la finalidad de manejar mejor el estrés y recuperar equilibrio emocional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Acceso al entorno VR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 caso que el estudiante haya iniciado sesión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cuando seleccione “Espacio de calma”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sistema carga el entorno inmersivo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6111105"/>
                  </a:ext>
                </a:extLst>
              </a:tr>
              <a:tr h="217874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Ambiente relajante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 caso que el entorno esté activo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cuando el estudiante interactúe o mire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sistema reproduce sonidos e imágenes calmantes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154539"/>
                  </a:ext>
                </a:extLst>
              </a:tr>
              <a:tr h="217874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Límite de sesión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 caso que el estudiante permanezca en sesión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cuando transcurran 15 minutos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sistema muestra aviso para continuar o finalizar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63168"/>
                  </a:ext>
                </a:extLst>
              </a:tr>
              <a:tr h="217874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Confirmación de salida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 caso que el estudiante seleccione “Salir”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cuando confirme la acción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sistema cierra la sesión y guarda registro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783296"/>
                  </a:ext>
                </a:extLst>
              </a:tr>
              <a:tr h="133535"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7134632"/>
                  </a:ext>
                </a:extLst>
              </a:tr>
              <a:tr h="639565">
                <a:tc rowSpan="2"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CALMA-002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Como un Docente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ante un estudiante con desregularización emocional, necesito apoyarlo mediante un entorno virtual controlado y relajante.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 la finalidad de detener la saturación de sus sentidos y canalizar sus emociones a través de actividades interactivas, sin riesgo de dañar objetos o a sí mismo.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Aislamiento Sensorial Inmediato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Que el estudiante se encuentra en un estado de alteración y el docente le entrega las gafas VR.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 aplicación inicia y carga la escena principal.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sistema debe desplegar automáticamente un tutorial audiovisual (Voz y Texto) que capture la atención del estudiante y le explique los controles, bloqueando estímulos externos y estableciendo el tono de calma desde el inicio.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0604210"/>
                  </a:ext>
                </a:extLst>
              </a:tr>
              <a:tr h="723903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18000" marR="18000" marT="762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Canalización Segura a través de Interacción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Que el estudiante ha completado la parte inicial de la aplicacion.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Interactúa con los elementos disponibles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sistema debe responder con físicas controladas y feedback positivo (sonidos relajantes, trazos de color), permitiendo la descarga motora (lanzar/tocar/pintar) sin que existan consecuencias negativas ("Game Over" o destrucción de objetos), garantizando un entorno libre de frustración.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6345535"/>
                  </a:ext>
                </a:extLst>
              </a:tr>
              <a:tr h="133535"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endParaRPr lang="es-CL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341369"/>
                  </a:ext>
                </a:extLst>
              </a:tr>
              <a:tr h="386550">
                <a:tc rowSpan="2"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CALMA-003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Como un Psicólogo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Necesito poder analizar el estado emocional del estudiante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 la finalidad de poder Evaluar cuantitativamente el estado emocional del usuario y conseguir maneras de ayudarle.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Evaluacion Pre-Sesión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sistema debe presentar una forma de medir el estado emocional del usuario apenas comience la experiencia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estudiante termina la evaluación.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registra la </a:t>
                      </a:r>
                      <a:r>
                        <a:rPr lang="es-MX" sz="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medicion</a:t>
                      </a:r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del estado emocional del usuario en un formato legible para el </a:t>
                      </a:r>
                      <a:r>
                        <a:rPr lang="es-MX" sz="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Psicologo</a:t>
                      </a:r>
                      <a:endParaRPr lang="es-MX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4048626"/>
                  </a:ext>
                </a:extLst>
              </a:tr>
              <a:tr h="506029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CL" sz="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Evaluacion</a:t>
                      </a:r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Post-Sesión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sistema debe presentar una forma de medir el estado emocional del usuario al terminar la experiencia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estudiante termina la evaluación.</a:t>
                      </a: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fontAlgn="t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registra la </a:t>
                      </a:r>
                      <a:r>
                        <a:rPr lang="es-MX" sz="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medicion</a:t>
                      </a:r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del estado emocional del usuario en un formato legible para el </a:t>
                      </a:r>
                      <a:r>
                        <a:rPr lang="es-MX" sz="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Psicologo</a:t>
                      </a:r>
                      <a:endParaRPr lang="es-MX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8000" marR="1800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7431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4293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texto 2">
            <a:extLst>
              <a:ext uri="{FF2B5EF4-FFF2-40B4-BE49-F238E27FC236}">
                <a16:creationId xmlns:a16="http://schemas.microsoft.com/office/drawing/2014/main" id="{0B8DC3E9-EAAA-44FB-A269-34DA24B8C5C0}"/>
              </a:ext>
            </a:extLst>
          </p:cNvPr>
          <p:cNvSpPr txBox="1">
            <a:spLocks/>
          </p:cNvSpPr>
          <p:nvPr/>
        </p:nvSpPr>
        <p:spPr>
          <a:xfrm>
            <a:off x="468652" y="778421"/>
            <a:ext cx="3333728" cy="4379787"/>
          </a:xfrm>
          <a:prstGeom prst="rect">
            <a:avLst/>
          </a:prstGeom>
          <a:solidFill>
            <a:srgbClr val="DFE0D7"/>
          </a:solidFill>
          <a:ln>
            <a:noFill/>
          </a:ln>
        </p:spPr>
        <p:txBody>
          <a:bodyPr spcFirstLastPara="1" wrap="square" lIns="0" tIns="0" rIns="0" bIns="0" numCol="1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Contexto</a:t>
            </a: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Problema</a:t>
            </a: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Necesidad</a:t>
            </a: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Solución</a:t>
            </a: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Épicas</a:t>
            </a: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R. Funcionales</a:t>
            </a: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 err="1">
                <a:latin typeface="Univers Light"/>
              </a:rPr>
              <a:t>R.No</a:t>
            </a:r>
            <a:r>
              <a:rPr lang="es-ES" sz="1600" b="1" dirty="0">
                <a:latin typeface="Univers Light"/>
              </a:rPr>
              <a:t> Funcionales</a:t>
            </a: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Metodologías</a:t>
            </a:r>
            <a:endParaRPr lang="es-ES" sz="1600" b="1" dirty="0">
              <a:latin typeface="Univers Light" panose="020B0403020202020204" pitchFamily="34" charset="0"/>
            </a:endParaRP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Historias de Usuario</a:t>
            </a:r>
            <a:endParaRPr lang="es-ES" sz="1600" b="1" dirty="0">
              <a:solidFill>
                <a:srgbClr val="191919"/>
              </a:solidFill>
              <a:latin typeface="Univers Light"/>
            </a:endParaRP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Arquitectura</a:t>
            </a:r>
            <a:endParaRPr lang="es-ES" sz="1600" b="1" dirty="0">
              <a:solidFill>
                <a:srgbClr val="191919"/>
              </a:solidFill>
              <a:latin typeface="Univers Light"/>
            </a:endParaRPr>
          </a:p>
          <a:p>
            <a:pPr marL="685800" indent="-457200">
              <a:buSzPct val="90000"/>
              <a:buAutoNum type="arabicPeriod"/>
            </a:pPr>
            <a:r>
              <a:rPr lang="es-ES" sz="1600" b="1" dirty="0">
                <a:latin typeface="Univers Light"/>
              </a:rPr>
              <a:t>Base de Datos</a:t>
            </a: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Roles</a:t>
            </a:r>
            <a:endParaRPr lang="en-US" sz="1600" b="1" dirty="0">
              <a:solidFill>
                <a:srgbClr val="191919"/>
              </a:solidFill>
              <a:latin typeface="Univers Light"/>
            </a:endParaRP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Evidencias</a:t>
            </a:r>
            <a:endParaRPr lang="es-ES" sz="1600" b="1" dirty="0">
              <a:solidFill>
                <a:srgbClr val="191919"/>
              </a:solidFill>
              <a:latin typeface="Univers Light"/>
            </a:endParaRP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 err="1">
                <a:latin typeface="Univers Light" panose="020B0403020202020204" pitchFamily="34" charset="0"/>
              </a:rPr>
              <a:t>Sprints</a:t>
            </a:r>
            <a:endParaRPr lang="en-US" sz="1600" b="1" dirty="0">
              <a:solidFill>
                <a:srgbClr val="191919"/>
              </a:solidFill>
              <a:latin typeface="Univers Light" panose="020B0403020202020204" pitchFamily="34" charset="0"/>
            </a:endParaRP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Carta Gantt</a:t>
            </a:r>
          </a:p>
          <a:p>
            <a:pPr marL="685800" indent="-457200">
              <a:buSzPct val="90000"/>
              <a:buFont typeface="+mj-lt"/>
              <a:buAutoNum type="arabicPeriod"/>
            </a:pPr>
            <a:r>
              <a:rPr lang="es-ES" sz="1600" b="1" dirty="0">
                <a:latin typeface="Univers Light"/>
              </a:rPr>
              <a:t>Demo</a:t>
            </a:r>
            <a:endParaRPr lang="en-US" sz="1600" b="1" dirty="0">
              <a:solidFill>
                <a:srgbClr val="191919"/>
              </a:solidFill>
              <a:latin typeface="Univers Light" panose="020B0403020202020204" pitchFamily="34" charset="0"/>
            </a:endParaRPr>
          </a:p>
          <a:p>
            <a:pPr marL="685800" indent="-457200">
              <a:buSzPct val="90000"/>
              <a:buAutoNum type="arabicPeriod"/>
            </a:pPr>
            <a:r>
              <a:rPr lang="es-ES" sz="1600" b="1" dirty="0">
                <a:latin typeface="Univers Light"/>
              </a:rPr>
              <a:t>Conclusiones</a:t>
            </a:r>
          </a:p>
        </p:txBody>
      </p:sp>
      <p:sp>
        <p:nvSpPr>
          <p:cNvPr id="5" name="Google Shape;145;g378bccec90d_0_0">
            <a:extLst>
              <a:ext uri="{FF2B5EF4-FFF2-40B4-BE49-F238E27FC236}">
                <a16:creationId xmlns:a16="http://schemas.microsoft.com/office/drawing/2014/main" id="{565E6D8B-7D15-EAFD-C8CB-8261DE05A8F3}"/>
              </a:ext>
            </a:extLst>
          </p:cNvPr>
          <p:cNvSpPr txBox="1">
            <a:spLocks/>
          </p:cNvSpPr>
          <p:nvPr/>
        </p:nvSpPr>
        <p:spPr>
          <a:xfrm>
            <a:off x="268368" y="55237"/>
            <a:ext cx="3823572" cy="715628"/>
          </a:xfrm>
          <a:prstGeom prst="rect">
            <a:avLst/>
          </a:prstGeom>
          <a:solidFill>
            <a:srgbClr val="B1B3A5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2800">
                <a:solidFill>
                  <a:schemeClr val="dk1"/>
                </a:solidFill>
                <a:latin typeface="Lexend Deca"/>
                <a:sym typeface="Lexend Deca"/>
              </a:rPr>
              <a:t>Tabla de </a:t>
            </a:r>
            <a:r>
              <a:rPr lang="fr-FR" sz="2800" err="1">
                <a:solidFill>
                  <a:schemeClr val="dk1"/>
                </a:solidFill>
                <a:latin typeface="Lexend Deca"/>
                <a:sym typeface="Lexend Deca"/>
              </a:rPr>
              <a:t>Contenidos</a:t>
            </a:r>
            <a:endParaRPr lang="es-ES" sz="2800" err="1">
              <a:solidFill>
                <a:schemeClr val="dk1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EC5D0B0-D9DB-4E04-8CCF-F10AA967DB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>
                <a:solidFill>
                  <a:schemeClr val="accent6"/>
                </a:solidFill>
              </a:rPr>
              <a:t>2</a:t>
            </a:fld>
            <a:endParaRPr lang="es-CL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505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5A58CE-37CB-A958-5B41-A579F8090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ángulo 83">
            <a:extLst>
              <a:ext uri="{FF2B5EF4-FFF2-40B4-BE49-F238E27FC236}">
                <a16:creationId xmlns:a16="http://schemas.microsoft.com/office/drawing/2014/main" id="{0BB8D8CF-4398-E9B8-51E2-3F5DA4AD199B}"/>
              </a:ext>
            </a:extLst>
          </p:cNvPr>
          <p:cNvSpPr/>
          <p:nvPr/>
        </p:nvSpPr>
        <p:spPr>
          <a:xfrm>
            <a:off x="1330036" y="862361"/>
            <a:ext cx="6536827" cy="4179539"/>
          </a:xfrm>
          <a:prstGeom prst="rect">
            <a:avLst/>
          </a:prstGeom>
          <a:solidFill>
            <a:srgbClr val="AEB5B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B21A124C-5F20-452C-3B50-28C37469C1CB}"/>
              </a:ext>
            </a:extLst>
          </p:cNvPr>
          <p:cNvSpPr txBox="1">
            <a:spLocks/>
          </p:cNvSpPr>
          <p:nvPr/>
        </p:nvSpPr>
        <p:spPr>
          <a:xfrm>
            <a:off x="2701556" y="59295"/>
            <a:ext cx="3754179" cy="620838"/>
          </a:xfrm>
          <a:prstGeom prst="rect">
            <a:avLst/>
          </a:prstGeom>
          <a:solidFill>
            <a:srgbClr val="A6AEB0">
              <a:alpha val="89804"/>
            </a:srgbClr>
          </a:solidFill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/>
              <a:t>Tabla de Costos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8E69AE2-05E6-4477-91A1-16F00A5F1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20</a:t>
            </a:fld>
            <a:endParaRPr lang="es-CL"/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061C4309-0212-46F4-9CC5-886C2B21E7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837878"/>
              </p:ext>
            </p:extLst>
          </p:nvPr>
        </p:nvGraphicFramePr>
        <p:xfrm>
          <a:off x="1417257" y="951153"/>
          <a:ext cx="6337193" cy="4001953"/>
        </p:xfrm>
        <a:graphic>
          <a:graphicData uri="http://schemas.openxmlformats.org/drawingml/2006/table">
            <a:tbl>
              <a:tblPr/>
              <a:tblGrid>
                <a:gridCol w="992827">
                  <a:extLst>
                    <a:ext uri="{9D8B030D-6E8A-4147-A177-3AD203B41FA5}">
                      <a16:colId xmlns:a16="http://schemas.microsoft.com/office/drawing/2014/main" val="3265955320"/>
                    </a:ext>
                  </a:extLst>
                </a:gridCol>
                <a:gridCol w="675967">
                  <a:extLst>
                    <a:ext uri="{9D8B030D-6E8A-4147-A177-3AD203B41FA5}">
                      <a16:colId xmlns:a16="http://schemas.microsoft.com/office/drawing/2014/main" val="1825204295"/>
                    </a:ext>
                  </a:extLst>
                </a:gridCol>
                <a:gridCol w="1911720">
                  <a:extLst>
                    <a:ext uri="{9D8B030D-6E8A-4147-A177-3AD203B41FA5}">
                      <a16:colId xmlns:a16="http://schemas.microsoft.com/office/drawing/2014/main" val="2189886041"/>
                    </a:ext>
                  </a:extLst>
                </a:gridCol>
                <a:gridCol w="793429">
                  <a:extLst>
                    <a:ext uri="{9D8B030D-6E8A-4147-A177-3AD203B41FA5}">
                      <a16:colId xmlns:a16="http://schemas.microsoft.com/office/drawing/2014/main" val="22793840"/>
                    </a:ext>
                  </a:extLst>
                </a:gridCol>
                <a:gridCol w="817418">
                  <a:extLst>
                    <a:ext uri="{9D8B030D-6E8A-4147-A177-3AD203B41FA5}">
                      <a16:colId xmlns:a16="http://schemas.microsoft.com/office/drawing/2014/main" val="1295354773"/>
                    </a:ext>
                  </a:extLst>
                </a:gridCol>
                <a:gridCol w="1145832">
                  <a:extLst>
                    <a:ext uri="{9D8B030D-6E8A-4147-A177-3AD203B41FA5}">
                      <a16:colId xmlns:a16="http://schemas.microsoft.com/office/drawing/2014/main" val="1527116964"/>
                    </a:ext>
                  </a:extLst>
                </a:gridCol>
              </a:tblGrid>
              <a:tr h="464472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PRECIO ESTIMADO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2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100,00%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CL" sz="14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CL" sz="14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CL" sz="14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$25.000.000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4444892"/>
                  </a:ext>
                </a:extLst>
              </a:tr>
              <a:tr h="369048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CATEGORÍA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% DEL TOTAL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CONCEPTO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% DEL SUBTOTAL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MONTO ($)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MONTO TOTAL ($)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02751"/>
                  </a:ext>
                </a:extLst>
              </a:tr>
              <a:tr h="314927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UTILIDAD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0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20,29%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0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Margen de Ganancia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0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0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$5.072.500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0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$5.072.500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0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785900"/>
                  </a:ext>
                </a:extLst>
              </a:tr>
              <a:tr h="427205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PRESUPUESTO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74,83%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HONORARIOS, INCENTIVOS, REMUNERACIONES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45,28%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$11.320.000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$18.706.534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86731"/>
                  </a:ext>
                </a:extLst>
              </a:tr>
              <a:tr h="251941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EQUIPOS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9,78%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$2.445.000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032554"/>
                  </a:ext>
                </a:extLst>
              </a:tr>
              <a:tr h="251941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INFRAESTRUCTURA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10,03%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$2.506.334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354721"/>
                  </a:ext>
                </a:extLst>
              </a:tr>
              <a:tr h="251941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SOFTWARE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4,04%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$1.009.200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136530"/>
                  </a:ext>
                </a:extLst>
              </a:tr>
              <a:tr h="251941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FUNGIBLES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1,22%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$306.000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654175"/>
                  </a:ext>
                </a:extLst>
              </a:tr>
              <a:tr h="251941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PROPIEDAD INTELECTUAL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0,00%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$-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12104"/>
                  </a:ext>
                </a:extLst>
              </a:tr>
              <a:tr h="251941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GASTOS COMUNES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4,48%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$1.120.000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A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639757"/>
                  </a:ext>
                </a:extLst>
              </a:tr>
              <a:tr h="2519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RIESGOS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56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4,56%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5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PLANES DE TRATAMIENTO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5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1,36%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5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$340.028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56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$1.140.028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56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6523262"/>
                  </a:ext>
                </a:extLst>
              </a:tr>
              <a:tr h="251941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FONDO RESERVA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5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3,20%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5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$800.000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56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918160"/>
                  </a:ext>
                </a:extLst>
              </a:tr>
              <a:tr h="410773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1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1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99,68%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Costo total del proyecto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1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1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$24.919.062 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$24.919.062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70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0939615"/>
                  </a:ext>
                </a:extLst>
              </a:tr>
            </a:tbl>
          </a:graphicData>
        </a:graphic>
      </p:graphicFrame>
      <p:pic>
        <p:nvPicPr>
          <p:cNvPr id="11" name="Imagen 10" descr="Icono de Costo Generic color fill | Freepik">
            <a:extLst>
              <a:ext uri="{FF2B5EF4-FFF2-40B4-BE49-F238E27FC236}">
                <a16:creationId xmlns:a16="http://schemas.microsoft.com/office/drawing/2014/main" id="{80CFEE06-58B4-4CD1-B32D-D25A28316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9071" y="59295"/>
            <a:ext cx="896384" cy="96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077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5A58CE-37CB-A958-5B41-A579F8090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ángulo 83">
            <a:extLst>
              <a:ext uri="{FF2B5EF4-FFF2-40B4-BE49-F238E27FC236}">
                <a16:creationId xmlns:a16="http://schemas.microsoft.com/office/drawing/2014/main" id="{0BB8D8CF-4398-E9B8-51E2-3F5DA4AD199B}"/>
              </a:ext>
            </a:extLst>
          </p:cNvPr>
          <p:cNvSpPr/>
          <p:nvPr/>
        </p:nvSpPr>
        <p:spPr>
          <a:xfrm>
            <a:off x="0" y="1090962"/>
            <a:ext cx="9143999" cy="3348728"/>
          </a:xfrm>
          <a:prstGeom prst="rect">
            <a:avLst/>
          </a:prstGeom>
          <a:solidFill>
            <a:srgbClr val="AEB5B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B21A124C-5F20-452C-3B50-28C37469C1CB}"/>
              </a:ext>
            </a:extLst>
          </p:cNvPr>
          <p:cNvSpPr txBox="1">
            <a:spLocks/>
          </p:cNvSpPr>
          <p:nvPr/>
        </p:nvSpPr>
        <p:spPr>
          <a:xfrm>
            <a:off x="2701556" y="59295"/>
            <a:ext cx="3754179" cy="620838"/>
          </a:xfrm>
          <a:prstGeom prst="rect">
            <a:avLst/>
          </a:prstGeom>
          <a:solidFill>
            <a:srgbClr val="A6AEB0">
              <a:alpha val="89804"/>
            </a:srgbClr>
          </a:solidFill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/>
              <a:t>Matriz de Riesgos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8E69AE2-05E6-4477-91A1-16F00A5F1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21</a:t>
            </a:fld>
            <a:endParaRPr lang="es-CL"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13567D13-07B5-445C-816A-A2694FCA03B6}"/>
              </a:ext>
            </a:extLst>
          </p:cNvPr>
          <p:cNvGraphicFramePr>
            <a:graphicFrameLocks noGrp="1"/>
          </p:cNvGraphicFramePr>
          <p:nvPr/>
        </p:nvGraphicFramePr>
        <p:xfrm>
          <a:off x="0" y="1158199"/>
          <a:ext cx="9144000" cy="3214254"/>
        </p:xfrm>
        <a:graphic>
          <a:graphicData uri="http://schemas.openxmlformats.org/drawingml/2006/table">
            <a:tbl>
              <a:tblPr/>
              <a:tblGrid>
                <a:gridCol w="532224">
                  <a:extLst>
                    <a:ext uri="{9D8B030D-6E8A-4147-A177-3AD203B41FA5}">
                      <a16:colId xmlns:a16="http://schemas.microsoft.com/office/drawing/2014/main" val="2755285156"/>
                    </a:ext>
                  </a:extLst>
                </a:gridCol>
                <a:gridCol w="178594">
                  <a:extLst>
                    <a:ext uri="{9D8B030D-6E8A-4147-A177-3AD203B41FA5}">
                      <a16:colId xmlns:a16="http://schemas.microsoft.com/office/drawing/2014/main" val="3372099894"/>
                    </a:ext>
                  </a:extLst>
                </a:gridCol>
                <a:gridCol w="381001">
                  <a:extLst>
                    <a:ext uri="{9D8B030D-6E8A-4147-A177-3AD203B41FA5}">
                      <a16:colId xmlns:a16="http://schemas.microsoft.com/office/drawing/2014/main" val="2513461108"/>
                    </a:ext>
                  </a:extLst>
                </a:gridCol>
                <a:gridCol w="442232">
                  <a:extLst>
                    <a:ext uri="{9D8B030D-6E8A-4147-A177-3AD203B41FA5}">
                      <a16:colId xmlns:a16="http://schemas.microsoft.com/office/drawing/2014/main" val="1988961259"/>
                    </a:ext>
                  </a:extLst>
                </a:gridCol>
                <a:gridCol w="402814">
                  <a:extLst>
                    <a:ext uri="{9D8B030D-6E8A-4147-A177-3AD203B41FA5}">
                      <a16:colId xmlns:a16="http://schemas.microsoft.com/office/drawing/2014/main" val="2473069887"/>
                    </a:ext>
                  </a:extLst>
                </a:gridCol>
                <a:gridCol w="590204">
                  <a:extLst>
                    <a:ext uri="{9D8B030D-6E8A-4147-A177-3AD203B41FA5}">
                      <a16:colId xmlns:a16="http://schemas.microsoft.com/office/drawing/2014/main" val="2765976274"/>
                    </a:ext>
                  </a:extLst>
                </a:gridCol>
                <a:gridCol w="442535">
                  <a:extLst>
                    <a:ext uri="{9D8B030D-6E8A-4147-A177-3AD203B41FA5}">
                      <a16:colId xmlns:a16="http://schemas.microsoft.com/office/drawing/2014/main" val="2938749139"/>
                    </a:ext>
                  </a:extLst>
                </a:gridCol>
                <a:gridCol w="176662">
                  <a:extLst>
                    <a:ext uri="{9D8B030D-6E8A-4147-A177-3AD203B41FA5}">
                      <a16:colId xmlns:a16="http://schemas.microsoft.com/office/drawing/2014/main" val="184482321"/>
                    </a:ext>
                  </a:extLst>
                </a:gridCol>
                <a:gridCol w="394839">
                  <a:extLst>
                    <a:ext uri="{9D8B030D-6E8A-4147-A177-3AD203B41FA5}">
                      <a16:colId xmlns:a16="http://schemas.microsoft.com/office/drawing/2014/main" val="2891143238"/>
                    </a:ext>
                  </a:extLst>
                </a:gridCol>
                <a:gridCol w="469447">
                  <a:extLst>
                    <a:ext uri="{9D8B030D-6E8A-4147-A177-3AD203B41FA5}">
                      <a16:colId xmlns:a16="http://schemas.microsoft.com/office/drawing/2014/main" val="3137650103"/>
                    </a:ext>
                  </a:extLst>
                </a:gridCol>
                <a:gridCol w="478321">
                  <a:extLst>
                    <a:ext uri="{9D8B030D-6E8A-4147-A177-3AD203B41FA5}">
                      <a16:colId xmlns:a16="http://schemas.microsoft.com/office/drawing/2014/main" val="1326576390"/>
                    </a:ext>
                  </a:extLst>
                </a:gridCol>
                <a:gridCol w="340822">
                  <a:extLst>
                    <a:ext uri="{9D8B030D-6E8A-4147-A177-3AD203B41FA5}">
                      <a16:colId xmlns:a16="http://schemas.microsoft.com/office/drawing/2014/main" val="255291004"/>
                    </a:ext>
                  </a:extLst>
                </a:gridCol>
                <a:gridCol w="344266">
                  <a:extLst>
                    <a:ext uri="{9D8B030D-6E8A-4147-A177-3AD203B41FA5}">
                      <a16:colId xmlns:a16="http://schemas.microsoft.com/office/drawing/2014/main" val="3576261682"/>
                    </a:ext>
                  </a:extLst>
                </a:gridCol>
                <a:gridCol w="387804">
                  <a:extLst>
                    <a:ext uri="{9D8B030D-6E8A-4147-A177-3AD203B41FA5}">
                      <a16:colId xmlns:a16="http://schemas.microsoft.com/office/drawing/2014/main" val="1543864510"/>
                    </a:ext>
                  </a:extLst>
                </a:gridCol>
                <a:gridCol w="551089">
                  <a:extLst>
                    <a:ext uri="{9D8B030D-6E8A-4147-A177-3AD203B41FA5}">
                      <a16:colId xmlns:a16="http://schemas.microsoft.com/office/drawing/2014/main" val="2831545178"/>
                    </a:ext>
                  </a:extLst>
                </a:gridCol>
                <a:gridCol w="190499">
                  <a:extLst>
                    <a:ext uri="{9D8B030D-6E8A-4147-A177-3AD203B41FA5}">
                      <a16:colId xmlns:a16="http://schemas.microsoft.com/office/drawing/2014/main" val="1127386710"/>
                    </a:ext>
                  </a:extLst>
                </a:gridCol>
                <a:gridCol w="537482">
                  <a:extLst>
                    <a:ext uri="{9D8B030D-6E8A-4147-A177-3AD203B41FA5}">
                      <a16:colId xmlns:a16="http://schemas.microsoft.com/office/drawing/2014/main" val="4286260983"/>
                    </a:ext>
                  </a:extLst>
                </a:gridCol>
                <a:gridCol w="693964">
                  <a:extLst>
                    <a:ext uri="{9D8B030D-6E8A-4147-A177-3AD203B41FA5}">
                      <a16:colId xmlns:a16="http://schemas.microsoft.com/office/drawing/2014/main" val="1456639997"/>
                    </a:ext>
                  </a:extLst>
                </a:gridCol>
                <a:gridCol w="687164">
                  <a:extLst>
                    <a:ext uri="{9D8B030D-6E8A-4147-A177-3AD203B41FA5}">
                      <a16:colId xmlns:a16="http://schemas.microsoft.com/office/drawing/2014/main" val="1579731192"/>
                    </a:ext>
                  </a:extLst>
                </a:gridCol>
                <a:gridCol w="431586">
                  <a:extLst>
                    <a:ext uri="{9D8B030D-6E8A-4147-A177-3AD203B41FA5}">
                      <a16:colId xmlns:a16="http://schemas.microsoft.com/office/drawing/2014/main" val="254800615"/>
                    </a:ext>
                  </a:extLst>
                </a:gridCol>
                <a:gridCol w="490451">
                  <a:extLst>
                    <a:ext uri="{9D8B030D-6E8A-4147-A177-3AD203B41FA5}">
                      <a16:colId xmlns:a16="http://schemas.microsoft.com/office/drawing/2014/main" val="4003642414"/>
                    </a:ext>
                  </a:extLst>
                </a:gridCol>
              </a:tblGrid>
              <a:tr h="517248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Fecha </a:t>
                      </a:r>
                      <a:b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Identificación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Nro.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Riesgo/</a:t>
                      </a:r>
                      <a:b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Evento de Riesgo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Categoría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Fuente/</a:t>
                      </a:r>
                      <a:b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Causa/</a:t>
                      </a:r>
                      <a:b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Condición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Impacta a/ Consecuencias</a:t>
                      </a:r>
                      <a:br>
                        <a:rPr lang="es-MX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s-MX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Objetivos Proyecto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Descripción y Comentario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Nro.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Riesgo/</a:t>
                      </a:r>
                      <a:b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Evento de Riesgo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Probabilidad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Valor de Probabilidad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Impacto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Valor Impacto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Magnitud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Asignado a (Responsable)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Nro.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Riesgo/Evento de Riesgo ($)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Cuando </a:t>
                      </a:r>
                      <a:br>
                        <a:rPr lang="es-MX" sz="6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s-MX" sz="6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Fecha estimada de ocurrencia (ETAPA PROYECTO)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Mitigación o Plan de Contingencia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Estado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Fecha de Compromiso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2193413"/>
                  </a:ext>
                </a:extLst>
              </a:tr>
              <a:tr h="762012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12/09/2025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Fallos de hardware en las gafas VR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Tecnológico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Uso prolongado del dispositivo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Interrupción de sesiones y mala experiencia de usuario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Riesgos de desgaste prematuro en los equipos de VR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Fallos de hardware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Alto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Equipo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Costos de reposición de equipos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01/11/2025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Mantención preventiva y stock de respaldo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Pendiente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30/11/2025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5237346"/>
                  </a:ext>
                </a:extLst>
              </a:tr>
              <a:tr h="843049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12/09/2025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Mareos o malestar en los estudiantes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Operacional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Exposición prolongada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Rechazo al uso de la aplicación 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Posible deserción tras primera mala experiencia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Malestar en estudiantes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Alto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Psicología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Costos por no uso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20/11/2025 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Sesiones con máximo 15 minutos de duración y con guía de uso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Pendiente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01/12/2025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779245"/>
                  </a:ext>
                </a:extLst>
              </a:tr>
              <a:tr h="574697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12/09/2025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Baja adopción por los docentes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Organizacional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Resistencia al cambio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Menor uso del sistema y bajo impacto académico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Riesgo de que no se integre en programas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Resistencia docente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Coordinación docente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Pérdida de impacto en objetivos académicos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25/11/2025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Capacitaciones y talleres de uso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Pendiente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15/01/2026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6856459"/>
                  </a:ext>
                </a:extLst>
              </a:tr>
              <a:tr h="517248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12/09/2025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Problemas de privacidad de los datos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Seguridad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Manejo de datos sensibles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Riesgos de legalidad y baja de confianza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Vulneración de datos de estudiantes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Riesgo de pérdida de datos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Alto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Alto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1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Equipo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Multas y sanciones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30/11/2025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Encriptación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Pendiente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10/11/2025</a:t>
                      </a:r>
                    </a:p>
                  </a:txBody>
                  <a:tcPr marL="2466" marR="2466" marT="2466" marB="1479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907646"/>
                  </a:ext>
                </a:extLst>
              </a:tr>
            </a:tbl>
          </a:graphicData>
        </a:graphic>
      </p:graphicFrame>
      <p:pic>
        <p:nvPicPr>
          <p:cNvPr id="9" name="Imagen 8" descr="Riesgo - Iconos gratis de seguridad">
            <a:extLst>
              <a:ext uri="{FF2B5EF4-FFF2-40B4-BE49-F238E27FC236}">
                <a16:creationId xmlns:a16="http://schemas.microsoft.com/office/drawing/2014/main" id="{64A07460-9481-4BFC-9C72-6A456E9E1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95" y="59295"/>
            <a:ext cx="772203" cy="74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643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54E0-6DFE-F231-9CB9-FA0E768C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echa: curvada hacia la derecha 2">
            <a:extLst>
              <a:ext uri="{FF2B5EF4-FFF2-40B4-BE49-F238E27FC236}">
                <a16:creationId xmlns:a16="http://schemas.microsoft.com/office/drawing/2014/main" id="{A139D080-E845-40EC-A9E9-487A649DD00C}"/>
              </a:ext>
            </a:extLst>
          </p:cNvPr>
          <p:cNvSpPr/>
          <p:nvPr/>
        </p:nvSpPr>
        <p:spPr>
          <a:xfrm>
            <a:off x="457200" y="1598131"/>
            <a:ext cx="1769152" cy="2423600"/>
          </a:xfrm>
          <a:prstGeom prst="curvedRightArrow">
            <a:avLst>
              <a:gd name="adj1" fmla="val 21312"/>
              <a:gd name="adj2" fmla="val 57896"/>
              <a:gd name="adj3" fmla="val 25000"/>
            </a:avLst>
          </a:prstGeom>
          <a:solidFill>
            <a:srgbClr val="D0D47D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>
              <a:solidFill>
                <a:schemeClr val="tx1"/>
              </a:solidFill>
            </a:endParaRPr>
          </a:p>
        </p:txBody>
      </p:sp>
      <p:sp>
        <p:nvSpPr>
          <p:cNvPr id="40" name="Título 1">
            <a:extLst>
              <a:ext uri="{FF2B5EF4-FFF2-40B4-BE49-F238E27FC236}">
                <a16:creationId xmlns:a16="http://schemas.microsoft.com/office/drawing/2014/main" id="{AFB9C827-554D-4048-9DFB-C81011869600}"/>
              </a:ext>
            </a:extLst>
          </p:cNvPr>
          <p:cNvSpPr txBox="1">
            <a:spLocks/>
          </p:cNvSpPr>
          <p:nvPr/>
        </p:nvSpPr>
        <p:spPr>
          <a:xfrm>
            <a:off x="1809501" y="151114"/>
            <a:ext cx="3528981" cy="786146"/>
          </a:xfrm>
          <a:prstGeom prst="rect">
            <a:avLst/>
          </a:prstGeom>
          <a:solidFill>
            <a:srgbClr val="C4C9CA">
              <a:alpha val="8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400" b="1"/>
              <a:t>Duración: </a:t>
            </a:r>
            <a:r>
              <a:rPr lang="es-ES" sz="1400" u="sng"/>
              <a:t>2 Semanas</a:t>
            </a:r>
          </a:p>
          <a:p>
            <a:pPr algn="ctr"/>
            <a:r>
              <a:rPr lang="es-ES" sz="1400"/>
              <a:t>Investigación de usuario y definición del proyecto</a:t>
            </a:r>
          </a:p>
        </p:txBody>
      </p:sp>
      <p:sp>
        <p:nvSpPr>
          <p:cNvPr id="41" name="Título 1">
            <a:extLst>
              <a:ext uri="{FF2B5EF4-FFF2-40B4-BE49-F238E27FC236}">
                <a16:creationId xmlns:a16="http://schemas.microsoft.com/office/drawing/2014/main" id="{0FE4250B-1E18-4D47-9247-2E150E46661C}"/>
              </a:ext>
            </a:extLst>
          </p:cNvPr>
          <p:cNvSpPr txBox="1">
            <a:spLocks/>
          </p:cNvSpPr>
          <p:nvPr/>
        </p:nvSpPr>
        <p:spPr>
          <a:xfrm>
            <a:off x="6212539" y="537882"/>
            <a:ext cx="2931460" cy="786146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/>
              <a:t>Tareas</a:t>
            </a:r>
          </a:p>
        </p:txBody>
      </p:sp>
      <p:sp>
        <p:nvSpPr>
          <p:cNvPr id="44" name="Título 1">
            <a:extLst>
              <a:ext uri="{FF2B5EF4-FFF2-40B4-BE49-F238E27FC236}">
                <a16:creationId xmlns:a16="http://schemas.microsoft.com/office/drawing/2014/main" id="{08586A5C-0AAE-4C11-AFD7-526E2317898D}"/>
              </a:ext>
            </a:extLst>
          </p:cNvPr>
          <p:cNvSpPr txBox="1">
            <a:spLocks/>
          </p:cNvSpPr>
          <p:nvPr/>
        </p:nvSpPr>
        <p:spPr>
          <a:xfrm>
            <a:off x="6212541" y="1395804"/>
            <a:ext cx="2931459" cy="3266880"/>
          </a:xfrm>
          <a:prstGeom prst="rect">
            <a:avLst/>
          </a:prstGeom>
          <a:solidFill>
            <a:srgbClr val="C4C9CA">
              <a:alpha val="8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ES"/>
          </a:p>
        </p:txBody>
      </p:sp>
      <p:graphicFrame>
        <p:nvGraphicFramePr>
          <p:cNvPr id="45" name="Tabla 44">
            <a:extLst>
              <a:ext uri="{FF2B5EF4-FFF2-40B4-BE49-F238E27FC236}">
                <a16:creationId xmlns:a16="http://schemas.microsoft.com/office/drawing/2014/main" id="{9B3809C1-880C-4177-9164-6754F6CE3A2A}"/>
              </a:ext>
            </a:extLst>
          </p:cNvPr>
          <p:cNvGraphicFramePr>
            <a:graphicFrameLocks noGrp="1"/>
          </p:cNvGraphicFramePr>
          <p:nvPr/>
        </p:nvGraphicFramePr>
        <p:xfrm>
          <a:off x="6521825" y="1598131"/>
          <a:ext cx="2530736" cy="2922959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2530736">
                  <a:extLst>
                    <a:ext uri="{9D8B030D-6E8A-4147-A177-3AD203B41FA5}">
                      <a16:colId xmlns:a16="http://schemas.microsoft.com/office/drawing/2014/main" val="421944314"/>
                    </a:ext>
                  </a:extLst>
                </a:gridCol>
              </a:tblGrid>
              <a:tr h="513130"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Investigación de usuario</a:t>
                      </a:r>
                      <a:endParaRPr lang="es-CL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4494738"/>
                  </a:ext>
                </a:extLst>
              </a:tr>
              <a:tr h="513130">
                <a:tc>
                  <a:txBody>
                    <a:bodyPr/>
                    <a:lstStyle/>
                    <a:p>
                      <a:pPr lvl="0" algn="ctr" fontAlgn="ctr"/>
                      <a:r>
                        <a:rPr lang="es-MX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Investigacion de Desregulacion emocional y Acciones a tomar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4553208"/>
                  </a:ext>
                </a:extLst>
              </a:tr>
              <a:tr h="840472">
                <a:tc>
                  <a:txBody>
                    <a:bodyPr/>
                    <a:lstStyle/>
                    <a:p>
                      <a:pPr lvl="0" algn="ctr" fontAlgn="ctr"/>
                      <a:r>
                        <a:rPr lang="es-MX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Investigación de instrumentos mas adecuados para desregulación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8536683"/>
                  </a:ext>
                </a:extLst>
              </a:tr>
              <a:tr h="543097"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Definición de requisitos iniciales</a:t>
                      </a:r>
                      <a:endParaRPr lang="es-CL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6130768"/>
                  </a:ext>
                </a:extLst>
              </a:tr>
              <a:tr h="513130">
                <a:tc>
                  <a:txBody>
                    <a:bodyPr/>
                    <a:lstStyle/>
                    <a:p>
                      <a:pPr lvl="0" algn="ctr" fontAlgn="ctr"/>
                      <a:r>
                        <a:rPr lang="es-CL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Configuración Inicial de Entorno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5638623"/>
                  </a:ext>
                </a:extLst>
              </a:tr>
            </a:tbl>
          </a:graphicData>
        </a:graphic>
      </p:graphicFrame>
      <p:sp>
        <p:nvSpPr>
          <p:cNvPr id="8" name="Título 1">
            <a:extLst>
              <a:ext uri="{FF2B5EF4-FFF2-40B4-BE49-F238E27FC236}">
                <a16:creationId xmlns:a16="http://schemas.microsoft.com/office/drawing/2014/main" id="{0B68D508-8C29-4C0E-8121-65DB4148815F}"/>
              </a:ext>
            </a:extLst>
          </p:cNvPr>
          <p:cNvSpPr txBox="1">
            <a:spLocks/>
          </p:cNvSpPr>
          <p:nvPr/>
        </p:nvSpPr>
        <p:spPr>
          <a:xfrm>
            <a:off x="146392" y="151114"/>
            <a:ext cx="1590968" cy="786146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/>
              <a:t>Sprint 0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72B803E3-DD0C-4541-BD39-4F97C793BA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22</a:t>
            </a:fld>
            <a:endParaRPr lang="es-CL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89E696E8-6EB3-42C0-AC98-76098F67B5E4}"/>
              </a:ext>
            </a:extLst>
          </p:cNvPr>
          <p:cNvSpPr/>
          <p:nvPr/>
        </p:nvSpPr>
        <p:spPr>
          <a:xfrm>
            <a:off x="74251" y="76180"/>
            <a:ext cx="253409" cy="248936"/>
          </a:xfrm>
          <a:prstGeom prst="ellipse">
            <a:avLst/>
          </a:prstGeom>
          <a:solidFill>
            <a:srgbClr val="D0D47D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5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4100" name="Picture 4" descr="Icono de Encuesta al consumidor Generic color lineal-color | Freepik">
            <a:extLst>
              <a:ext uri="{FF2B5EF4-FFF2-40B4-BE49-F238E27FC236}">
                <a16:creationId xmlns:a16="http://schemas.microsoft.com/office/drawing/2014/main" id="{6A870B6D-6F7D-49F2-839D-2E40C3888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291" y="1207487"/>
            <a:ext cx="1199130" cy="119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12631CFC-E8AA-4021-B54B-7703A3660E20}"/>
              </a:ext>
            </a:extLst>
          </p:cNvPr>
          <p:cNvSpPr/>
          <p:nvPr/>
        </p:nvSpPr>
        <p:spPr>
          <a:xfrm>
            <a:off x="2281695" y="2571750"/>
            <a:ext cx="3727706" cy="1949340"/>
          </a:xfrm>
          <a:prstGeom prst="rect">
            <a:avLst/>
          </a:prstGeom>
          <a:solidFill>
            <a:srgbClr val="ECEFF1"/>
          </a:solidFill>
          <a:ln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180000"/>
              <a:buBlip>
                <a:blip r:embed="rId3"/>
              </a:buBlip>
            </a:pPr>
            <a:r>
              <a:rPr lang="es-CL" dirty="0">
                <a:solidFill>
                  <a:sysClr val="windowText" lastClr="000000"/>
                </a:solidFill>
              </a:rPr>
              <a:t>+89,5% Ha sentido crisis de ansiedad/estrés al menos una vez.</a:t>
            </a:r>
          </a:p>
          <a:p>
            <a:pPr marL="285750" indent="-285750">
              <a:buSzPct val="180000"/>
              <a:buBlip>
                <a:blip r:embed="rId3"/>
              </a:buBlip>
            </a:pPr>
            <a:endParaRPr lang="es-CL" dirty="0">
              <a:solidFill>
                <a:sysClr val="windowText" lastClr="000000"/>
              </a:solidFill>
            </a:endParaRPr>
          </a:p>
          <a:p>
            <a:pPr marL="285750" indent="-285750">
              <a:buSzPct val="180000"/>
              <a:buBlip>
                <a:blip r:embed="rId3"/>
              </a:buBlip>
            </a:pPr>
            <a:r>
              <a:rPr lang="es-CL" dirty="0">
                <a:solidFill>
                  <a:sysClr val="windowText" lastClr="000000"/>
                </a:solidFill>
              </a:rPr>
              <a:t>25% No ha utilizado herramientas, técnicas o hobby para calmar su crisis.</a:t>
            </a:r>
          </a:p>
          <a:p>
            <a:pPr marL="285750" indent="-285750">
              <a:buSzPct val="180000"/>
              <a:buBlip>
                <a:blip r:embed="rId3"/>
              </a:buBlip>
            </a:pPr>
            <a:endParaRPr lang="es-CL" dirty="0">
              <a:solidFill>
                <a:sysClr val="windowText" lastClr="000000"/>
              </a:solidFill>
            </a:endParaRPr>
          </a:p>
          <a:p>
            <a:pPr marL="285750" indent="-285750">
              <a:buSzPct val="180000"/>
              <a:buBlip>
                <a:blip r:embed="rId3"/>
              </a:buBlip>
            </a:pPr>
            <a:r>
              <a:rPr lang="es-CL" dirty="0">
                <a:solidFill>
                  <a:sysClr val="windowText" lastClr="000000"/>
                </a:solidFill>
              </a:rPr>
              <a:t>Mayoría del público prefiere relajarse en un entorno natural, estelar y cotidiano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EBB1ADA-BA60-4B1A-A339-F6C150C2F0C8}"/>
              </a:ext>
            </a:extLst>
          </p:cNvPr>
          <p:cNvSpPr/>
          <p:nvPr/>
        </p:nvSpPr>
        <p:spPr>
          <a:xfrm>
            <a:off x="6094834" y="451232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E71F3038-3F4A-4067-A386-2926CB6901CD}"/>
              </a:ext>
            </a:extLst>
          </p:cNvPr>
          <p:cNvSpPr/>
          <p:nvPr/>
        </p:nvSpPr>
        <p:spPr>
          <a:xfrm rot="5400000">
            <a:off x="7036802" y="-510233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96030483-4EFB-416B-8AFB-1E2E0E689A1E}"/>
              </a:ext>
            </a:extLst>
          </p:cNvPr>
          <p:cNvSpPr/>
          <p:nvPr/>
        </p:nvSpPr>
        <p:spPr>
          <a:xfrm>
            <a:off x="5395584" y="143883"/>
            <a:ext cx="45719" cy="8984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7DDB16F-210B-4BBD-909A-76434E08B44D}"/>
              </a:ext>
            </a:extLst>
          </p:cNvPr>
          <p:cNvSpPr/>
          <p:nvPr/>
        </p:nvSpPr>
        <p:spPr>
          <a:xfrm rot="5400000">
            <a:off x="4421397" y="58028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7" name="Picture 2" descr="Investigación - Iconos gratis de archivos y carpetas">
            <a:extLst>
              <a:ext uri="{FF2B5EF4-FFF2-40B4-BE49-F238E27FC236}">
                <a16:creationId xmlns:a16="http://schemas.microsoft.com/office/drawing/2014/main" id="{19C75A14-C5BD-4BB6-B836-9DD0894DE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5788" y="502537"/>
            <a:ext cx="636773" cy="636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804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54E0-6DFE-F231-9CB9-FA0E768C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A452831-A5F8-4F4E-B03F-7B08ABBE8C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638" y="2571750"/>
            <a:ext cx="1913816" cy="1395634"/>
          </a:xfrm>
          <a:prstGeom prst="rect">
            <a:avLst/>
          </a:prstGeom>
          <a:noFill/>
          <a:ln>
            <a:solidFill>
              <a:schemeClr val="accent6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ítulo 1">
            <a:extLst>
              <a:ext uri="{FF2B5EF4-FFF2-40B4-BE49-F238E27FC236}">
                <a16:creationId xmlns:a16="http://schemas.microsoft.com/office/drawing/2014/main" id="{E6D5FCC0-2E63-4FB4-8417-0BF491AC65F2}"/>
              </a:ext>
            </a:extLst>
          </p:cNvPr>
          <p:cNvSpPr txBox="1">
            <a:spLocks/>
          </p:cNvSpPr>
          <p:nvPr/>
        </p:nvSpPr>
        <p:spPr>
          <a:xfrm>
            <a:off x="6212541" y="1395804"/>
            <a:ext cx="2931459" cy="3203509"/>
          </a:xfrm>
          <a:prstGeom prst="rect">
            <a:avLst/>
          </a:prstGeom>
          <a:solidFill>
            <a:srgbClr val="C4C9CA">
              <a:alpha val="8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ES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0023BFE-58F2-F0CA-F60A-31677183C8BE}"/>
              </a:ext>
            </a:extLst>
          </p:cNvPr>
          <p:cNvSpPr txBox="1">
            <a:spLocks/>
          </p:cNvSpPr>
          <p:nvPr/>
        </p:nvSpPr>
        <p:spPr>
          <a:xfrm>
            <a:off x="146392" y="151114"/>
            <a:ext cx="1590968" cy="786146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/>
              <a:t>Sprint 1</a:t>
            </a:r>
          </a:p>
        </p:txBody>
      </p:sp>
      <p:sp>
        <p:nvSpPr>
          <p:cNvPr id="40" name="Título 1">
            <a:extLst>
              <a:ext uri="{FF2B5EF4-FFF2-40B4-BE49-F238E27FC236}">
                <a16:creationId xmlns:a16="http://schemas.microsoft.com/office/drawing/2014/main" id="{AFB9C827-554D-4048-9DFB-C81011869600}"/>
              </a:ext>
            </a:extLst>
          </p:cNvPr>
          <p:cNvSpPr txBox="1">
            <a:spLocks/>
          </p:cNvSpPr>
          <p:nvPr/>
        </p:nvSpPr>
        <p:spPr>
          <a:xfrm>
            <a:off x="1810600" y="144780"/>
            <a:ext cx="3512996" cy="792480"/>
          </a:xfrm>
          <a:prstGeom prst="rect">
            <a:avLst/>
          </a:prstGeom>
          <a:solidFill>
            <a:srgbClr val="C4C9CA">
              <a:alpha val="8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200" b="1" dirty="0"/>
              <a:t>Duración: </a:t>
            </a:r>
            <a:r>
              <a:rPr lang="es-ES" sz="1200" u="sng" dirty="0"/>
              <a:t>3 Semanas</a:t>
            </a:r>
          </a:p>
          <a:p>
            <a:pPr algn="ctr"/>
            <a:r>
              <a:rPr lang="es-ES" sz="1200" dirty="0"/>
              <a:t>Diseño Conceptual y Construcción del entorno VR (versión Alpha)</a:t>
            </a:r>
          </a:p>
        </p:txBody>
      </p:sp>
      <p:sp>
        <p:nvSpPr>
          <p:cNvPr id="41" name="Título 1">
            <a:extLst>
              <a:ext uri="{FF2B5EF4-FFF2-40B4-BE49-F238E27FC236}">
                <a16:creationId xmlns:a16="http://schemas.microsoft.com/office/drawing/2014/main" id="{0FE4250B-1E18-4D47-9247-2E150E46661C}"/>
              </a:ext>
            </a:extLst>
          </p:cNvPr>
          <p:cNvSpPr txBox="1">
            <a:spLocks/>
          </p:cNvSpPr>
          <p:nvPr/>
        </p:nvSpPr>
        <p:spPr>
          <a:xfrm>
            <a:off x="6212540" y="544187"/>
            <a:ext cx="2931459" cy="786146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/>
              <a:t>Tareas</a:t>
            </a:r>
          </a:p>
        </p:txBody>
      </p:sp>
      <p:graphicFrame>
        <p:nvGraphicFramePr>
          <p:cNvPr id="45" name="Tabla 44">
            <a:extLst>
              <a:ext uri="{FF2B5EF4-FFF2-40B4-BE49-F238E27FC236}">
                <a16:creationId xmlns:a16="http://schemas.microsoft.com/office/drawing/2014/main" id="{9B3809C1-880C-4177-9164-6754F6CE3A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04177"/>
              </p:ext>
            </p:extLst>
          </p:nvPr>
        </p:nvGraphicFramePr>
        <p:xfrm>
          <a:off x="6486144" y="1597152"/>
          <a:ext cx="2596896" cy="2850017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2596896">
                  <a:extLst>
                    <a:ext uri="{9D8B030D-6E8A-4147-A177-3AD203B41FA5}">
                      <a16:colId xmlns:a16="http://schemas.microsoft.com/office/drawing/2014/main" val="421944314"/>
                    </a:ext>
                  </a:extLst>
                </a:gridCol>
              </a:tblGrid>
              <a:tr h="549101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Diseño conceptual del entorno VR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4494738"/>
                  </a:ext>
                </a:extLst>
              </a:tr>
              <a:tr h="761697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Construcción de escenario base en Unity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4553208"/>
                  </a:ext>
                </a:extLst>
              </a:tr>
              <a:tr h="722157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Implementación de controles de usuario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8536683"/>
                  </a:ext>
                </a:extLst>
              </a:tr>
              <a:tr h="817062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Integración de </a:t>
                      </a:r>
                      <a:r>
                        <a:rPr lang="es-MX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assets</a:t>
                      </a:r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visuales y sonoros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6130768"/>
                  </a:ext>
                </a:extLst>
              </a:tr>
            </a:tbl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3DCDE14F-624B-46ED-928D-8E8BE48BA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495" y="1365309"/>
            <a:ext cx="1786711" cy="1326148"/>
          </a:xfrm>
          <a:prstGeom prst="rect">
            <a:avLst/>
          </a:prstGeom>
          <a:ln>
            <a:solidFill>
              <a:schemeClr val="accent6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FCBF5EE9-5845-4DFB-AB1F-34586CED43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" r="-105" b="185"/>
          <a:stretch/>
        </p:blipFill>
        <p:spPr bwMode="auto">
          <a:xfrm>
            <a:off x="119496" y="1101726"/>
            <a:ext cx="2875090" cy="368602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1EF8CE1-607E-4CED-9A6F-7BBBF81B2E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23</a:t>
            </a:fld>
            <a:endParaRPr lang="es-CL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5D8B10F6-992A-4F6A-AAAD-A2116D98B285}"/>
              </a:ext>
            </a:extLst>
          </p:cNvPr>
          <p:cNvSpPr/>
          <p:nvPr/>
        </p:nvSpPr>
        <p:spPr>
          <a:xfrm>
            <a:off x="74251" y="76180"/>
            <a:ext cx="253409" cy="248936"/>
          </a:xfrm>
          <a:prstGeom prst="ellipse">
            <a:avLst/>
          </a:prstGeom>
          <a:solidFill>
            <a:srgbClr val="00B0F0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5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4" name="Picture 4" descr="Diseño - Iconos gratis de industria">
            <a:extLst>
              <a:ext uri="{FF2B5EF4-FFF2-40B4-BE49-F238E27FC236}">
                <a16:creationId xmlns:a16="http://schemas.microsoft.com/office/drawing/2014/main" id="{F000936E-5DDA-41AC-A222-34D13B54D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9077" y="474092"/>
            <a:ext cx="652743" cy="6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23839472-9423-4C95-B050-F7D18CF59852}"/>
              </a:ext>
            </a:extLst>
          </p:cNvPr>
          <p:cNvSpPr/>
          <p:nvPr/>
        </p:nvSpPr>
        <p:spPr>
          <a:xfrm>
            <a:off x="6094834" y="451232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1D0EF04B-0C99-4E7F-B724-58482771E446}"/>
              </a:ext>
            </a:extLst>
          </p:cNvPr>
          <p:cNvSpPr/>
          <p:nvPr/>
        </p:nvSpPr>
        <p:spPr>
          <a:xfrm rot="5400000">
            <a:off x="7036802" y="-510233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3BA05A2-A9A1-44C4-BF3D-E3A5D8CE3347}"/>
              </a:ext>
            </a:extLst>
          </p:cNvPr>
          <p:cNvSpPr/>
          <p:nvPr/>
        </p:nvSpPr>
        <p:spPr>
          <a:xfrm>
            <a:off x="5395584" y="143883"/>
            <a:ext cx="45719" cy="8984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94CF302C-7E93-43A8-A7C1-18B52EA81F23}"/>
              </a:ext>
            </a:extLst>
          </p:cNvPr>
          <p:cNvSpPr/>
          <p:nvPr/>
        </p:nvSpPr>
        <p:spPr>
          <a:xfrm rot="5400000">
            <a:off x="4421397" y="58028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26E116A8-02EA-4137-9541-D2E2CC907651}"/>
              </a:ext>
            </a:extLst>
          </p:cNvPr>
          <p:cNvSpPr/>
          <p:nvPr/>
        </p:nvSpPr>
        <p:spPr>
          <a:xfrm>
            <a:off x="146392" y="1126835"/>
            <a:ext cx="181268" cy="16602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FF0000"/>
            </a:solidFill>
          </a:ln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5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E07C5022-64B0-4813-9092-35B2D62D2F06}"/>
              </a:ext>
            </a:extLst>
          </p:cNvPr>
          <p:cNvSpPr/>
          <p:nvPr/>
        </p:nvSpPr>
        <p:spPr>
          <a:xfrm>
            <a:off x="3301523" y="2593830"/>
            <a:ext cx="181268" cy="16602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FF0000"/>
            </a:solidFill>
          </a:ln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5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3EE82AB6-32CB-4E7E-BB61-C526B06C9E0F}"/>
              </a:ext>
            </a:extLst>
          </p:cNvPr>
          <p:cNvSpPr/>
          <p:nvPr/>
        </p:nvSpPr>
        <p:spPr>
          <a:xfrm>
            <a:off x="5735544" y="1395402"/>
            <a:ext cx="181268" cy="16602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FF0000"/>
            </a:solidFill>
          </a:ln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5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3842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54E0-6DFE-F231-9CB9-FA0E768C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70023BFE-58F2-F0CA-F60A-31677183C8BE}"/>
              </a:ext>
            </a:extLst>
          </p:cNvPr>
          <p:cNvSpPr txBox="1">
            <a:spLocks/>
          </p:cNvSpPr>
          <p:nvPr/>
        </p:nvSpPr>
        <p:spPr>
          <a:xfrm>
            <a:off x="3049612" y="0"/>
            <a:ext cx="3160688" cy="638735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400" dirty="0"/>
              <a:t>Sprint 1: Evidencias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0926938B-1B7B-4AD0-984F-7B099259A60E}"/>
              </a:ext>
            </a:extLst>
          </p:cNvPr>
          <p:cNvGrpSpPr/>
          <p:nvPr/>
        </p:nvGrpSpPr>
        <p:grpSpPr>
          <a:xfrm>
            <a:off x="7057420" y="547618"/>
            <a:ext cx="1951004" cy="4327388"/>
            <a:chOff x="7556973" y="1031823"/>
            <a:chExt cx="1455750" cy="402427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pic>
          <p:nvPicPr>
            <p:cNvPr id="8" name="Imagen 7" descr="Tabla&#10;&#10;El contenido generado por IA puede ser incorrecto.">
              <a:extLst>
                <a:ext uri="{FF2B5EF4-FFF2-40B4-BE49-F238E27FC236}">
                  <a16:creationId xmlns:a16="http://schemas.microsoft.com/office/drawing/2014/main" id="{634A5F44-FDFC-4756-9FA8-0AACF15A4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6973" y="1031823"/>
              <a:ext cx="1455750" cy="2009908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10" name="Grupo 9">
              <a:extLst>
                <a:ext uri="{FF2B5EF4-FFF2-40B4-BE49-F238E27FC236}">
                  <a16:creationId xmlns:a16="http://schemas.microsoft.com/office/drawing/2014/main" id="{42F1FCC1-CD1B-470D-862C-DF5F5037412A}"/>
                </a:ext>
              </a:extLst>
            </p:cNvPr>
            <p:cNvGrpSpPr/>
            <p:nvPr/>
          </p:nvGrpSpPr>
          <p:grpSpPr>
            <a:xfrm>
              <a:off x="7556974" y="3041731"/>
              <a:ext cx="1455749" cy="2014363"/>
              <a:chOff x="2265830" y="1289750"/>
              <a:chExt cx="2826792" cy="3662042"/>
            </a:xfrm>
          </p:grpSpPr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E0BC3C32-6F3C-4782-9017-9D8F8460E6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5830" y="1289750"/>
                <a:ext cx="2826792" cy="2999861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5DB1F9D1-0567-4001-B6F3-8EA0CEFA2E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65830" y="4232655"/>
                <a:ext cx="2826792" cy="719137"/>
              </a:xfrm>
              <a:prstGeom prst="rect">
                <a:avLst/>
              </a:prstGeom>
              <a:ln>
                <a:noFill/>
              </a:ln>
            </p:spPr>
          </p:pic>
        </p:grp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7DC3ED4F-2A8A-4D65-A291-E7382397663A}"/>
              </a:ext>
            </a:extLst>
          </p:cNvPr>
          <p:cNvGrpSpPr/>
          <p:nvPr/>
        </p:nvGrpSpPr>
        <p:grpSpPr>
          <a:xfrm>
            <a:off x="5392270" y="1055594"/>
            <a:ext cx="1612363" cy="2484344"/>
            <a:chOff x="282325" y="1450532"/>
            <a:chExt cx="2176655" cy="310874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FAA27BB8-D2B4-44B3-A626-743D6D722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2694" y="1450532"/>
              <a:ext cx="2176286" cy="2002562"/>
            </a:xfrm>
            <a:prstGeom prst="rect">
              <a:avLst/>
            </a:prstGeom>
          </p:spPr>
        </p:pic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13D3530D-1A0A-41A8-8960-ED2DD99A2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2325" y="3453094"/>
              <a:ext cx="2176285" cy="1106186"/>
            </a:xfrm>
            <a:prstGeom prst="rect">
              <a:avLst/>
            </a:prstGeom>
          </p:spPr>
        </p:pic>
      </p:grp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B65CD51-1723-44F0-963F-03FFE04C85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24</a:t>
            </a:fld>
            <a:endParaRPr lang="es-CL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F7F6D6C8-E9FF-4337-9C17-2616BDC839E2}"/>
              </a:ext>
            </a:extLst>
          </p:cNvPr>
          <p:cNvGrpSpPr/>
          <p:nvPr/>
        </p:nvGrpSpPr>
        <p:grpSpPr>
          <a:xfrm>
            <a:off x="81770" y="1055594"/>
            <a:ext cx="5257439" cy="2484344"/>
            <a:chOff x="1904117" y="151114"/>
            <a:chExt cx="7093491" cy="198830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C0D969C6-5F6D-4D65-8931-8C0239337367}"/>
                </a:ext>
              </a:extLst>
            </p:cNvPr>
            <p:cNvSpPr/>
            <p:nvPr/>
          </p:nvSpPr>
          <p:spPr>
            <a:xfrm>
              <a:off x="8703226" y="163830"/>
              <a:ext cx="294382" cy="196034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4411A756-7D7A-41A1-8267-5727909C3827}"/>
                </a:ext>
              </a:extLst>
            </p:cNvPr>
            <p:cNvGrpSpPr/>
            <p:nvPr/>
          </p:nvGrpSpPr>
          <p:grpSpPr>
            <a:xfrm>
              <a:off x="1904117" y="151114"/>
              <a:ext cx="7093491" cy="1988301"/>
              <a:chOff x="1904117" y="151114"/>
              <a:chExt cx="7093491" cy="1988301"/>
            </a:xfrm>
          </p:grpSpPr>
          <p:pic>
            <p:nvPicPr>
              <p:cNvPr id="23" name="Imagen 22">
                <a:extLst>
                  <a:ext uri="{FF2B5EF4-FFF2-40B4-BE49-F238E27FC236}">
                    <a16:creationId xmlns:a16="http://schemas.microsoft.com/office/drawing/2014/main" id="{85E18903-CE4A-499A-BDF5-89D0C2F15E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04117" y="151114"/>
                <a:ext cx="6802855" cy="1988301"/>
              </a:xfrm>
              <a:prstGeom prst="rect">
                <a:avLst/>
              </a:prstGeom>
            </p:spPr>
          </p:pic>
          <p:pic>
            <p:nvPicPr>
              <p:cNvPr id="24" name="Imagen 23">
                <a:extLst>
                  <a:ext uri="{FF2B5EF4-FFF2-40B4-BE49-F238E27FC236}">
                    <a16:creationId xmlns:a16="http://schemas.microsoft.com/office/drawing/2014/main" id="{FDE2EE21-C28B-4676-B732-ED60705B65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703226" y="501916"/>
                <a:ext cx="294382" cy="163749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229408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54E0-6DFE-F231-9CB9-FA0E768C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70023BFE-58F2-F0CA-F60A-31677183C8BE}"/>
              </a:ext>
            </a:extLst>
          </p:cNvPr>
          <p:cNvSpPr txBox="1">
            <a:spLocks/>
          </p:cNvSpPr>
          <p:nvPr/>
        </p:nvSpPr>
        <p:spPr>
          <a:xfrm>
            <a:off x="2237276" y="-8813"/>
            <a:ext cx="4669448" cy="640080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400"/>
              <a:t>Sprint 1: </a:t>
            </a:r>
            <a:r>
              <a:rPr lang="es-ES" sz="2400" err="1"/>
              <a:t>Impediment</a:t>
            </a:r>
            <a:r>
              <a:rPr lang="es-ES" sz="2400"/>
              <a:t> Log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80F0E9F6-D5A9-41A0-B84B-577CF9E6D6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857685"/>
              </p:ext>
            </p:extLst>
          </p:nvPr>
        </p:nvGraphicFramePr>
        <p:xfrm>
          <a:off x="126682" y="703730"/>
          <a:ext cx="8876125" cy="3976383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725906">
                  <a:extLst>
                    <a:ext uri="{9D8B030D-6E8A-4147-A177-3AD203B41FA5}">
                      <a16:colId xmlns:a16="http://schemas.microsoft.com/office/drawing/2014/main" val="2228944680"/>
                    </a:ext>
                  </a:extLst>
                </a:gridCol>
                <a:gridCol w="1441247">
                  <a:extLst>
                    <a:ext uri="{9D8B030D-6E8A-4147-A177-3AD203B41FA5}">
                      <a16:colId xmlns:a16="http://schemas.microsoft.com/office/drawing/2014/main" val="3387332203"/>
                    </a:ext>
                  </a:extLst>
                </a:gridCol>
                <a:gridCol w="579474">
                  <a:extLst>
                    <a:ext uri="{9D8B030D-6E8A-4147-A177-3AD203B41FA5}">
                      <a16:colId xmlns:a16="http://schemas.microsoft.com/office/drawing/2014/main" val="2049604974"/>
                    </a:ext>
                  </a:extLst>
                </a:gridCol>
                <a:gridCol w="696885">
                  <a:extLst>
                    <a:ext uri="{9D8B030D-6E8A-4147-A177-3AD203B41FA5}">
                      <a16:colId xmlns:a16="http://schemas.microsoft.com/office/drawing/2014/main" val="3028881808"/>
                    </a:ext>
                  </a:extLst>
                </a:gridCol>
                <a:gridCol w="655889">
                  <a:extLst>
                    <a:ext uri="{9D8B030D-6E8A-4147-A177-3AD203B41FA5}">
                      <a16:colId xmlns:a16="http://schemas.microsoft.com/office/drawing/2014/main" val="4181642778"/>
                    </a:ext>
                  </a:extLst>
                </a:gridCol>
                <a:gridCol w="643421">
                  <a:extLst>
                    <a:ext uri="{9D8B030D-6E8A-4147-A177-3AD203B41FA5}">
                      <a16:colId xmlns:a16="http://schemas.microsoft.com/office/drawing/2014/main" val="200604887"/>
                    </a:ext>
                  </a:extLst>
                </a:gridCol>
                <a:gridCol w="608845">
                  <a:extLst>
                    <a:ext uri="{9D8B030D-6E8A-4147-A177-3AD203B41FA5}">
                      <a16:colId xmlns:a16="http://schemas.microsoft.com/office/drawing/2014/main" val="481235069"/>
                    </a:ext>
                  </a:extLst>
                </a:gridCol>
                <a:gridCol w="1485316">
                  <a:extLst>
                    <a:ext uri="{9D8B030D-6E8A-4147-A177-3AD203B41FA5}">
                      <a16:colId xmlns:a16="http://schemas.microsoft.com/office/drawing/2014/main" val="4204280089"/>
                    </a:ext>
                  </a:extLst>
                </a:gridCol>
                <a:gridCol w="708120">
                  <a:extLst>
                    <a:ext uri="{9D8B030D-6E8A-4147-A177-3AD203B41FA5}">
                      <a16:colId xmlns:a16="http://schemas.microsoft.com/office/drawing/2014/main" val="3606985719"/>
                    </a:ext>
                  </a:extLst>
                </a:gridCol>
                <a:gridCol w="1331022">
                  <a:extLst>
                    <a:ext uri="{9D8B030D-6E8A-4147-A177-3AD203B41FA5}">
                      <a16:colId xmlns:a16="http://schemas.microsoft.com/office/drawing/2014/main" val="2892012870"/>
                    </a:ext>
                  </a:extLst>
                </a:gridCol>
              </a:tblGrid>
              <a:tr h="360197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>
                          <a:solidFill>
                            <a:srgbClr val="000000"/>
                          </a:solidFill>
                          <a:effectLst/>
                        </a:rPr>
                        <a:t>Id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>
                          <a:solidFill>
                            <a:srgbClr val="000000"/>
                          </a:solidFill>
                          <a:effectLst/>
                        </a:rPr>
                        <a:t>Descripción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 err="1">
                          <a:solidFill>
                            <a:srgbClr val="000000"/>
                          </a:solidFill>
                          <a:effectLst/>
                        </a:rPr>
                        <a:t>Raised</a:t>
                      </a:r>
                      <a:r>
                        <a:rPr lang="es-CL" sz="900" b="1" u="none" strike="noStrike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es-CL" sz="900" b="1" u="none" strike="noStrike" err="1">
                          <a:solidFill>
                            <a:srgbClr val="000000"/>
                          </a:solidFill>
                          <a:effectLst/>
                        </a:rPr>
                        <a:t>By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 err="1">
                          <a:solidFill>
                            <a:srgbClr val="000000"/>
                          </a:solidFill>
                          <a:effectLst/>
                        </a:rPr>
                        <a:t>Raised</a:t>
                      </a:r>
                      <a:r>
                        <a:rPr lang="es-CL" sz="900" b="1" u="none" strike="noStrike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es-CL" sz="900" b="1" u="none" strike="noStrike" err="1">
                          <a:solidFill>
                            <a:srgbClr val="000000"/>
                          </a:solidFill>
                          <a:effectLst/>
                        </a:rPr>
                        <a:t>On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>
                          <a:solidFill>
                            <a:srgbClr val="000000"/>
                          </a:solidFill>
                          <a:effectLst/>
                        </a:rPr>
                        <a:t>Sprint #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 err="1">
                          <a:solidFill>
                            <a:srgbClr val="000000"/>
                          </a:solidFill>
                          <a:effectLst/>
                        </a:rPr>
                        <a:t>Owner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>
                          <a:solidFill>
                            <a:srgbClr val="000000"/>
                          </a:solidFill>
                          <a:effectLst/>
                        </a:rPr>
                        <a:t>Status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 err="1">
                          <a:solidFill>
                            <a:srgbClr val="000000"/>
                          </a:solidFill>
                          <a:effectLst/>
                        </a:rPr>
                        <a:t>Resolution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>
                          <a:solidFill>
                            <a:srgbClr val="000000"/>
                          </a:solidFill>
                          <a:effectLst/>
                        </a:rPr>
                        <a:t>Resolved </a:t>
                      </a:r>
                      <a:r>
                        <a:rPr lang="es-CL" sz="900" b="1" u="none" strike="noStrike" err="1">
                          <a:solidFill>
                            <a:srgbClr val="000000"/>
                          </a:solidFill>
                          <a:effectLst/>
                        </a:rPr>
                        <a:t>On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900" b="1" u="none" strike="noStrike" err="1">
                          <a:solidFill>
                            <a:srgbClr val="000000"/>
                          </a:solidFill>
                          <a:effectLst/>
                        </a:rPr>
                        <a:t>Remarks</a:t>
                      </a:r>
                      <a:endParaRPr lang="es-CL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1613658"/>
                  </a:ext>
                </a:extLst>
              </a:tr>
              <a:tr h="40522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IMP-001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Dificultad para definir la paleta visual y estilo gráfico del entorno VR.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UX</a:t>
                      </a:r>
                      <a:endParaRPr lang="es-CL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03/10/2025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PO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Cerrado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Se estableció guía de estilo visual con tonos neutros y efectos de luz suave.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01/10/2025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Permitió unificar mockups y escenario base.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4729615"/>
                  </a:ext>
                </a:extLst>
              </a:tr>
              <a:tr h="40522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IMP-002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Falta de claridad en la estructura del diseño conceptual.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03/10/2025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Scrum Master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Cerrado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Se elaboró documento conceptual en Drive y se validó en daily.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01/10/2025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Sirvió de referencia para posteriores tareas de diseño.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0864499"/>
                  </a:ext>
                </a:extLst>
              </a:tr>
              <a:tr h="510279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IMP-003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Problemas iniciales con el control VR (Oculus no detectaba movimiento de headset).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Tester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03/10/2025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Scrum Master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Cerrado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Se reinstalaron controladores y se probó en Unity 2022 LTS.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01/10/2025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Calibración funcional para siguientes tests.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6099505"/>
                  </a:ext>
                </a:extLst>
              </a:tr>
              <a:tr h="510279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IMP-004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Tiempos extendidos en construcción del escenario base Unity por falta de texturas optimizadas.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04/10/2025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Cerrado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Se descargaron assets ligeros y se ajustó resolución de mallas.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01/10/2025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Redujo tiempos de carga de escena.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2862301"/>
                  </a:ext>
                </a:extLst>
              </a:tr>
              <a:tr h="480328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IMP-05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Dificultad para coordinar tareas entre diseño y desarrollo (entregas desfasadas).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Scrum Master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06/10/2025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Cerrado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Se implementó seguimiento en Drive y comunicación por Teams.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01/10/2025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Sincronización mejorada a partir de día 12.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5748273"/>
                  </a:ext>
                </a:extLst>
              </a:tr>
              <a:tr h="40522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IMP-06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Retrasos por falta de experiencia con sistema de audio en Unity.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06/10/2025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Equipo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Cerrado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Se consultó documentación oficial y tutoriales de Audio Mixer.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01/10/2025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Logró sincronizar voz y música en prototipo.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550771"/>
                  </a:ext>
                </a:extLst>
              </a:tr>
              <a:tr h="379207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IMP-07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Mockups de escenarios no alineados con guía de interfaz.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UX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06/10/2025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Cerrado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Se revisaron componentes y ajustaron colores según paleta.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01/10/2025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Versión final de mockups lista para Sprint 2.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8806842"/>
                  </a:ext>
                </a:extLst>
              </a:tr>
              <a:tr h="480328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IMP-08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Falta de documentación técnica sobre estructura de archivos Unity (Project Folders).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06/10/2025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Cerrado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Se inició documento con capturas de carpetas y nomenclatura.</a:t>
                      </a:r>
                      <a:endParaRPr lang="es-MX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01/10/2025</a:t>
                      </a:r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Completar en Sprint 2.</a:t>
                      </a:r>
                      <a:endParaRPr lang="es-CL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60122"/>
                  </a:ext>
                </a:extLst>
              </a:tr>
            </a:tbl>
          </a:graphicData>
        </a:graphic>
      </p:graphicFrame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8C04FB8-B356-4BD4-A6D7-78D54815C1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87927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54E0-6DFE-F231-9CB9-FA0E768C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70023BFE-58F2-F0CA-F60A-31677183C8BE}"/>
              </a:ext>
            </a:extLst>
          </p:cNvPr>
          <p:cNvSpPr txBox="1">
            <a:spLocks/>
          </p:cNvSpPr>
          <p:nvPr/>
        </p:nvSpPr>
        <p:spPr>
          <a:xfrm>
            <a:off x="2258669" y="0"/>
            <a:ext cx="4291584" cy="640080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400" err="1"/>
              <a:t>Burndown</a:t>
            </a:r>
            <a:r>
              <a:rPr lang="es-ES" sz="2400"/>
              <a:t> Chart: Sprint 0 &amp; 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1D9171E-73F1-46AC-A4EA-E45AA60A8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4749BD2F-5819-4D50-B51E-8AC309B59296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A14968B-FF19-43F5-92E9-DC7921A513FE}"/>
              </a:ext>
            </a:extLst>
          </p:cNvPr>
          <p:cNvSpPr>
            <a:spLocks noGrp="1"/>
          </p:cNvSpPr>
          <p:nvPr>
            <p:ph type="title" idx="3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4C39F314-50CD-4D89-9336-A3F7BE7C3041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FFD6CEB-F4B8-41B9-A0B3-69E2F97459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26</a:t>
            </a:fld>
            <a:endParaRPr lang="es-CL"/>
          </a:p>
        </p:txBody>
      </p:sp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71870D33-B98B-41F4-9573-F451B80598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400555"/>
              </p:ext>
            </p:extLst>
          </p:nvPr>
        </p:nvGraphicFramePr>
        <p:xfrm>
          <a:off x="369374" y="947260"/>
          <a:ext cx="4069265" cy="31175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Gráfico 8">
            <a:extLst>
              <a:ext uri="{FF2B5EF4-FFF2-40B4-BE49-F238E27FC236}">
                <a16:creationId xmlns:a16="http://schemas.microsoft.com/office/drawing/2014/main" id="{86FBE8CE-5081-4860-943D-C662E85FAC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8204688"/>
              </p:ext>
            </p:extLst>
          </p:nvPr>
        </p:nvGraphicFramePr>
        <p:xfrm>
          <a:off x="4705362" y="947260"/>
          <a:ext cx="4069264" cy="31175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2362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54E0-6DFE-F231-9CB9-FA0E768C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70023BFE-58F2-F0CA-F60A-31677183C8BE}"/>
              </a:ext>
            </a:extLst>
          </p:cNvPr>
          <p:cNvSpPr txBox="1">
            <a:spLocks/>
          </p:cNvSpPr>
          <p:nvPr/>
        </p:nvSpPr>
        <p:spPr>
          <a:xfrm>
            <a:off x="146392" y="151114"/>
            <a:ext cx="1590968" cy="786146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/>
              <a:t>Sprint 2</a:t>
            </a:r>
          </a:p>
        </p:txBody>
      </p:sp>
      <p:sp>
        <p:nvSpPr>
          <p:cNvPr id="40" name="Título 1">
            <a:extLst>
              <a:ext uri="{FF2B5EF4-FFF2-40B4-BE49-F238E27FC236}">
                <a16:creationId xmlns:a16="http://schemas.microsoft.com/office/drawing/2014/main" id="{AFB9C827-554D-4048-9DFB-C81011869600}"/>
              </a:ext>
            </a:extLst>
          </p:cNvPr>
          <p:cNvSpPr txBox="1">
            <a:spLocks/>
          </p:cNvSpPr>
          <p:nvPr/>
        </p:nvSpPr>
        <p:spPr>
          <a:xfrm>
            <a:off x="1847444" y="144780"/>
            <a:ext cx="3456699" cy="786146"/>
          </a:xfrm>
          <a:prstGeom prst="rect">
            <a:avLst/>
          </a:prstGeom>
          <a:solidFill>
            <a:srgbClr val="C4C9CA">
              <a:alpha val="8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200" b="1"/>
              <a:t>Duración: </a:t>
            </a:r>
            <a:r>
              <a:rPr lang="es-ES" sz="1200" u="sng"/>
              <a:t>4 Semanas</a:t>
            </a:r>
          </a:p>
          <a:p>
            <a:pPr algn="ctr"/>
            <a:r>
              <a:rPr lang="es-ES" sz="1200"/>
              <a:t>Desarrollo del sistema y funcionalidades específicas </a:t>
            </a:r>
            <a:br>
              <a:rPr lang="es-ES" sz="1200"/>
            </a:br>
            <a:r>
              <a:rPr lang="es-ES" sz="1200"/>
              <a:t>(Prototipo Funcional del proyecto)</a:t>
            </a:r>
          </a:p>
        </p:txBody>
      </p:sp>
      <p:sp>
        <p:nvSpPr>
          <p:cNvPr id="41" name="Título 1">
            <a:extLst>
              <a:ext uri="{FF2B5EF4-FFF2-40B4-BE49-F238E27FC236}">
                <a16:creationId xmlns:a16="http://schemas.microsoft.com/office/drawing/2014/main" id="{0FE4250B-1E18-4D47-9247-2E150E46661C}"/>
              </a:ext>
            </a:extLst>
          </p:cNvPr>
          <p:cNvSpPr txBox="1">
            <a:spLocks/>
          </p:cNvSpPr>
          <p:nvPr/>
        </p:nvSpPr>
        <p:spPr>
          <a:xfrm>
            <a:off x="6246160" y="544187"/>
            <a:ext cx="2897840" cy="786146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/>
              <a:t>Tareas</a:t>
            </a:r>
          </a:p>
        </p:txBody>
      </p:sp>
      <p:sp>
        <p:nvSpPr>
          <p:cNvPr id="44" name="Título 1">
            <a:extLst>
              <a:ext uri="{FF2B5EF4-FFF2-40B4-BE49-F238E27FC236}">
                <a16:creationId xmlns:a16="http://schemas.microsoft.com/office/drawing/2014/main" id="{08586A5C-0AAE-4C11-AFD7-526E2317898D}"/>
              </a:ext>
            </a:extLst>
          </p:cNvPr>
          <p:cNvSpPr txBox="1">
            <a:spLocks/>
          </p:cNvSpPr>
          <p:nvPr/>
        </p:nvSpPr>
        <p:spPr>
          <a:xfrm>
            <a:off x="6246159" y="1463040"/>
            <a:ext cx="2897841" cy="3155820"/>
          </a:xfrm>
          <a:prstGeom prst="rect">
            <a:avLst/>
          </a:prstGeom>
          <a:solidFill>
            <a:srgbClr val="C4C9CA">
              <a:alpha val="8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ES"/>
          </a:p>
        </p:txBody>
      </p:sp>
      <p:graphicFrame>
        <p:nvGraphicFramePr>
          <p:cNvPr id="45" name="Tabla 44">
            <a:extLst>
              <a:ext uri="{FF2B5EF4-FFF2-40B4-BE49-F238E27FC236}">
                <a16:creationId xmlns:a16="http://schemas.microsoft.com/office/drawing/2014/main" id="{9B3809C1-880C-4177-9164-6754F6CE3A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717867"/>
              </p:ext>
            </p:extLst>
          </p:nvPr>
        </p:nvGraphicFramePr>
        <p:xfrm>
          <a:off x="6528548" y="1781735"/>
          <a:ext cx="2554492" cy="2514867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2554492">
                  <a:extLst>
                    <a:ext uri="{9D8B030D-6E8A-4147-A177-3AD203B41FA5}">
                      <a16:colId xmlns:a16="http://schemas.microsoft.com/office/drawing/2014/main" val="421944314"/>
                    </a:ext>
                  </a:extLst>
                </a:gridCol>
              </a:tblGrid>
              <a:tr h="617759"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Desarrollo de interfaz de usuario </a:t>
                      </a:r>
                      <a:endParaRPr lang="es-ES"/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4494738"/>
                  </a:ext>
                </a:extLst>
              </a:tr>
              <a:tr h="628020"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Desarrollo de terapias básicas (respiración, música)</a:t>
                      </a:r>
                      <a:endParaRPr lang="es-ES"/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4553208"/>
                  </a:ext>
                </a:extLst>
              </a:tr>
              <a:tr h="595419"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Implementación de guía auditiva con voz empática</a:t>
                      </a:r>
                      <a:endParaRPr lang="es-ES"/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8536683"/>
                  </a:ext>
                </a:extLst>
              </a:tr>
              <a:tr h="673669"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Feria laboral, día de innovación </a:t>
                      </a:r>
                    </a:p>
                    <a:p>
                      <a:pPr lvl="0" algn="r"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23-10-2025</a:t>
                      </a:r>
                      <a:endParaRPr lang="es-ES"/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130768"/>
                  </a:ext>
                </a:extLst>
              </a:tr>
            </a:tbl>
          </a:graphicData>
        </a:graphic>
      </p:graphicFrame>
      <p:grpSp>
        <p:nvGrpSpPr>
          <p:cNvPr id="11" name="Grupo 10">
            <a:extLst>
              <a:ext uri="{FF2B5EF4-FFF2-40B4-BE49-F238E27FC236}">
                <a16:creationId xmlns:a16="http://schemas.microsoft.com/office/drawing/2014/main" id="{2A3D03E3-3010-536B-595F-957F66918B66}"/>
              </a:ext>
            </a:extLst>
          </p:cNvPr>
          <p:cNvGrpSpPr/>
          <p:nvPr/>
        </p:nvGrpSpPr>
        <p:grpSpPr>
          <a:xfrm>
            <a:off x="199288" y="1143168"/>
            <a:ext cx="3608831" cy="1272837"/>
            <a:chOff x="166478" y="1072072"/>
            <a:chExt cx="3206532" cy="1499678"/>
          </a:xfrm>
          <a:solidFill>
            <a:srgbClr val="AEB5B7"/>
          </a:solidFill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FA6A3EB0-32BB-5964-9CD0-74B7B1C17270}"/>
                </a:ext>
              </a:extLst>
            </p:cNvPr>
            <p:cNvSpPr/>
            <p:nvPr/>
          </p:nvSpPr>
          <p:spPr>
            <a:xfrm>
              <a:off x="166478" y="1072072"/>
              <a:ext cx="3206532" cy="1499678"/>
            </a:xfrm>
            <a:prstGeom prst="flowChartDocument">
              <a:avLst/>
            </a:prstGeom>
            <a:grp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3" name="Imagen 2" descr="Dilmer 👓 on X">
              <a:extLst>
                <a:ext uri="{FF2B5EF4-FFF2-40B4-BE49-F238E27FC236}">
                  <a16:creationId xmlns:a16="http://schemas.microsoft.com/office/drawing/2014/main" id="{ADE68348-2E0C-D8D0-A90A-E2396413D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69744" y="1231256"/>
              <a:ext cx="1300850" cy="915866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2" name="Gráfico 1" descr="Unity Technologies - Wikipedia, la enciclopedia libre">
              <a:extLst>
                <a:ext uri="{FF2B5EF4-FFF2-40B4-BE49-F238E27FC236}">
                  <a16:creationId xmlns:a16="http://schemas.microsoft.com/office/drawing/2014/main" id="{352BAC43-F610-0665-9415-88EEFCE740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14998" y="1434064"/>
              <a:ext cx="1100174" cy="577210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05139D29-8A08-3E6F-A241-77B45C98D4A6}"/>
              </a:ext>
            </a:extLst>
          </p:cNvPr>
          <p:cNvGrpSpPr/>
          <p:nvPr/>
        </p:nvGrpSpPr>
        <p:grpSpPr>
          <a:xfrm>
            <a:off x="4223269" y="3460661"/>
            <a:ext cx="1922930" cy="1538059"/>
            <a:chOff x="3727939" y="1962150"/>
            <a:chExt cx="2508738" cy="180059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pic>
          <p:nvPicPr>
            <p:cNvPr id="5" name="Imagen 4" descr="Biểu tượng Meta cho PC : r/oculus">
              <a:extLst>
                <a:ext uri="{FF2B5EF4-FFF2-40B4-BE49-F238E27FC236}">
                  <a16:creationId xmlns:a16="http://schemas.microsoft.com/office/drawing/2014/main" id="{FC1A5DE2-1027-3784-818B-EC066B714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7939" y="2262555"/>
              <a:ext cx="1614854" cy="1307122"/>
            </a:xfrm>
            <a:prstGeom prst="rect">
              <a:avLst/>
            </a:prstGeom>
            <a:ln>
              <a:noFill/>
            </a:ln>
            <a:effectLst>
              <a:reflection blurRad="12700" stA="30000" endPos="30000" dist="5000" dir="5400000" sy="-100000" algn="bl" rotWithShape="0"/>
            </a:effectLst>
            <a:scene3d>
              <a:camera prst="perspectiveContrastingLeftFacing">
                <a:rot lat="300000" lon="19800000" rev="0"/>
              </a:camera>
              <a:lightRig rig="threePt" dir="t">
                <a:rot lat="0" lon="0" rev="2700000"/>
              </a:lightRig>
            </a:scene3d>
            <a:sp3d>
              <a:bevelT w="63500" h="50800"/>
            </a:sp3d>
          </p:spPr>
        </p:pic>
        <p:pic>
          <p:nvPicPr>
            <p:cNvPr id="6" name="Imagen 5" descr="Meta Quest 3 Blanco 512GB 4K">
              <a:extLst>
                <a:ext uri="{FF2B5EF4-FFF2-40B4-BE49-F238E27FC236}">
                  <a16:creationId xmlns:a16="http://schemas.microsoft.com/office/drawing/2014/main" id="{8D15CD9A-EAE8-CD2D-0D49-4C51B431C1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4841630" y="1962150"/>
              <a:ext cx="1138604" cy="1138604"/>
            </a:xfrm>
            <a:prstGeom prst="rect">
              <a:avLst/>
            </a:prstGeom>
          </p:spPr>
        </p:pic>
        <p:pic>
          <p:nvPicPr>
            <p:cNvPr id="8" name="Imagen 7" descr="Control Meta Quest 3/3S Touch Plus Derecho">
              <a:extLst>
                <a:ext uri="{FF2B5EF4-FFF2-40B4-BE49-F238E27FC236}">
                  <a16:creationId xmlns:a16="http://schemas.microsoft.com/office/drawing/2014/main" id="{FEA1ED0B-0649-D3DB-CD8F-6C777A9B2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  <a14:imgEffect>
                        <a14:saturation sat="113000"/>
                      </a14:imgEffect>
                      <a14:imgEffect>
                        <a14:brightnessContrast bright="35000" contrast="4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-720000">
              <a:off x="4841630" y="2626335"/>
              <a:ext cx="1292470" cy="1136408"/>
            </a:xfrm>
            <a:prstGeom prst="rect">
              <a:avLst/>
            </a:prstGeom>
          </p:spPr>
        </p:pic>
        <p:pic>
          <p:nvPicPr>
            <p:cNvPr id="9" name="Imagen 8" descr="Control Meta Quest 3/3S Touch Plus Derecho">
              <a:extLst>
                <a:ext uri="{FF2B5EF4-FFF2-40B4-BE49-F238E27FC236}">
                  <a16:creationId xmlns:a16="http://schemas.microsoft.com/office/drawing/2014/main" id="{7E277CCE-58F2-7054-D0BC-B0BF2EC62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  <a14:imgEffect>
                        <a14:saturation sat="113000"/>
                      </a14:imgEffect>
                      <a14:imgEffect>
                        <a14:brightnessContrast bright="35000" contrast="4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-1260000" flipH="1">
              <a:off x="4944207" y="2575047"/>
              <a:ext cx="1292470" cy="1136408"/>
            </a:xfrm>
            <a:prstGeom prst="rect">
              <a:avLst/>
            </a:prstGeom>
          </p:spPr>
        </p:pic>
      </p:grpSp>
      <p:pic>
        <p:nvPicPr>
          <p:cNvPr id="22" name="Imagen 21">
            <a:extLst>
              <a:ext uri="{FF2B5EF4-FFF2-40B4-BE49-F238E27FC236}">
                <a16:creationId xmlns:a16="http://schemas.microsoft.com/office/drawing/2014/main" id="{EB26E4E6-37B9-45CE-BB53-8B5474D233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28610" y="2311926"/>
            <a:ext cx="2213105" cy="12119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E25F5B78-FA2A-4DE8-843B-4A7DF4EC3F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27</a:t>
            </a:fld>
            <a:endParaRPr lang="es-CL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15E1B986-A687-4FA5-8633-FA42CC44E4C6}"/>
              </a:ext>
            </a:extLst>
          </p:cNvPr>
          <p:cNvSpPr/>
          <p:nvPr/>
        </p:nvSpPr>
        <p:spPr>
          <a:xfrm>
            <a:off x="74251" y="76180"/>
            <a:ext cx="253409" cy="248936"/>
          </a:xfrm>
          <a:prstGeom prst="ellipse">
            <a:avLst/>
          </a:prstGeom>
          <a:solidFill>
            <a:schemeClr val="tx2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5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25" name="Picture 6" descr="Icono de Desarrollo de software Generic color lineal-color | Freepik">
            <a:extLst>
              <a:ext uri="{FF2B5EF4-FFF2-40B4-BE49-F238E27FC236}">
                <a16:creationId xmlns:a16="http://schemas.microsoft.com/office/drawing/2014/main" id="{56E8FF79-51D7-4438-AF18-77312C505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087" y="495452"/>
            <a:ext cx="702891" cy="70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E8959C05-3785-41CA-95F5-F86DFFA99DBE}"/>
              </a:ext>
            </a:extLst>
          </p:cNvPr>
          <p:cNvSpPr/>
          <p:nvPr/>
        </p:nvSpPr>
        <p:spPr>
          <a:xfrm>
            <a:off x="6094834" y="451232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ACF3CDB7-19B5-4EB1-84F1-06317A9C133E}"/>
              </a:ext>
            </a:extLst>
          </p:cNvPr>
          <p:cNvSpPr/>
          <p:nvPr/>
        </p:nvSpPr>
        <p:spPr>
          <a:xfrm rot="5400000">
            <a:off x="7036802" y="-510233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A1E604E9-882F-4254-8307-9D46C8FFABCF}"/>
              </a:ext>
            </a:extLst>
          </p:cNvPr>
          <p:cNvSpPr/>
          <p:nvPr/>
        </p:nvSpPr>
        <p:spPr>
          <a:xfrm>
            <a:off x="5395584" y="143883"/>
            <a:ext cx="45719" cy="8984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37337723-B7D5-4EC2-9D8A-284574DC0B64}"/>
              </a:ext>
            </a:extLst>
          </p:cNvPr>
          <p:cNvSpPr/>
          <p:nvPr/>
        </p:nvSpPr>
        <p:spPr>
          <a:xfrm rot="5400000">
            <a:off x="4421397" y="58028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5" name="Imagen 14" descr="Imagen que contiene pasto, parado, hombre, gente&#10;&#10;El contenido generado por IA puede ser incorrecto.">
            <a:extLst>
              <a:ext uri="{FF2B5EF4-FFF2-40B4-BE49-F238E27FC236}">
                <a16:creationId xmlns:a16="http://schemas.microsoft.com/office/drawing/2014/main" id="{6EBAF35E-04DE-40B5-BC8C-0D3CBE93722F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75" y="2706475"/>
            <a:ext cx="1727634" cy="226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439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CC52E5-CF5B-02F6-21F4-35B68AA64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5310F3D-2C75-40AE-A506-681AC9517C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28</a:t>
            </a:fld>
            <a:endParaRPr lang="es-CL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2915AA9-4AAE-4498-8102-DC2C660D99AA}"/>
              </a:ext>
            </a:extLst>
          </p:cNvPr>
          <p:cNvSpPr txBox="1">
            <a:spLocks/>
          </p:cNvSpPr>
          <p:nvPr/>
        </p:nvSpPr>
        <p:spPr>
          <a:xfrm>
            <a:off x="3049612" y="0"/>
            <a:ext cx="3160688" cy="638735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400" dirty="0"/>
              <a:t>Sprint 2: Evidencias</a:t>
            </a: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0BD5CD6D-FCB0-419B-AADA-568C33588593}"/>
              </a:ext>
            </a:extLst>
          </p:cNvPr>
          <p:cNvGrpSpPr/>
          <p:nvPr/>
        </p:nvGrpSpPr>
        <p:grpSpPr>
          <a:xfrm>
            <a:off x="5449415" y="1126836"/>
            <a:ext cx="1514487" cy="2408119"/>
            <a:chOff x="2175146" y="1493914"/>
            <a:chExt cx="1612089" cy="2462883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667A0149-F679-413D-ABBD-141E47B3B3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136" r="7320"/>
            <a:stretch/>
          </p:blipFill>
          <p:spPr>
            <a:xfrm>
              <a:off x="2175146" y="1493914"/>
              <a:ext cx="1612089" cy="1780371"/>
            </a:xfrm>
            <a:prstGeom prst="rect">
              <a:avLst/>
            </a:prstGeom>
          </p:spPr>
        </p:pic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C3A611BF-7D4A-4CA2-9D92-88ADA38E6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75146" y="3072793"/>
              <a:ext cx="1612089" cy="884004"/>
            </a:xfrm>
            <a:prstGeom prst="rect">
              <a:avLst/>
            </a:prstGeom>
          </p:spPr>
        </p:pic>
      </p:grpSp>
      <p:pic>
        <p:nvPicPr>
          <p:cNvPr id="12" name="Imagen 11">
            <a:extLst>
              <a:ext uri="{FF2B5EF4-FFF2-40B4-BE49-F238E27FC236}">
                <a16:creationId xmlns:a16="http://schemas.microsoft.com/office/drawing/2014/main" id="{1C7D30F6-1293-4F65-83D2-F6FE69EA63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713" y="1273135"/>
            <a:ext cx="5244005" cy="211552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upo 15">
            <a:extLst>
              <a:ext uri="{FF2B5EF4-FFF2-40B4-BE49-F238E27FC236}">
                <a16:creationId xmlns:a16="http://schemas.microsoft.com/office/drawing/2014/main" id="{CB4EED1B-73A5-4330-A861-6D744A77A38E}"/>
              </a:ext>
            </a:extLst>
          </p:cNvPr>
          <p:cNvGrpSpPr/>
          <p:nvPr/>
        </p:nvGrpSpPr>
        <p:grpSpPr>
          <a:xfrm>
            <a:off x="7016691" y="638735"/>
            <a:ext cx="1977290" cy="4392194"/>
            <a:chOff x="3813564" y="638736"/>
            <a:chExt cx="1588512" cy="4392194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4C2547AD-D165-47F8-8B9A-C1954E5D0F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962"/>
            <a:stretch/>
          </p:blipFill>
          <p:spPr>
            <a:xfrm>
              <a:off x="3813564" y="638736"/>
              <a:ext cx="1588511" cy="1953972"/>
            </a:xfrm>
            <a:prstGeom prst="rect">
              <a:avLst/>
            </a:prstGeom>
          </p:spPr>
        </p:pic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679BB3DB-3CFE-4692-AD10-776AC6BD3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14040" y="2572541"/>
              <a:ext cx="1588036" cy="2094707"/>
            </a:xfrm>
            <a:prstGeom prst="rect">
              <a:avLst/>
            </a:prstGeom>
          </p:spPr>
        </p:pic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CB55CFCF-38B0-4293-BA93-25D63C6DA6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3638" b="-2"/>
            <a:stretch/>
          </p:blipFill>
          <p:spPr>
            <a:xfrm>
              <a:off x="3813566" y="4667248"/>
              <a:ext cx="1588510" cy="3636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202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54E0-6DFE-F231-9CB9-FA0E768C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70023BFE-58F2-F0CA-F60A-31677183C8BE}"/>
              </a:ext>
            </a:extLst>
          </p:cNvPr>
          <p:cNvSpPr txBox="1">
            <a:spLocks/>
          </p:cNvSpPr>
          <p:nvPr/>
        </p:nvSpPr>
        <p:spPr>
          <a:xfrm>
            <a:off x="2237276" y="-8813"/>
            <a:ext cx="4669448" cy="640080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400"/>
              <a:t>Sprint 2: </a:t>
            </a:r>
            <a:r>
              <a:rPr lang="es-ES" sz="2400" err="1"/>
              <a:t>Impediment</a:t>
            </a:r>
            <a:r>
              <a:rPr lang="es-ES" sz="2400"/>
              <a:t> Log</a:t>
            </a:r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BEF40343-F6AA-4EA6-B57B-A6A0674A7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047324"/>
              </p:ext>
            </p:extLst>
          </p:nvPr>
        </p:nvGraphicFramePr>
        <p:xfrm>
          <a:off x="194311" y="769620"/>
          <a:ext cx="8755378" cy="3910934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716031">
                  <a:extLst>
                    <a:ext uri="{9D8B030D-6E8A-4147-A177-3AD203B41FA5}">
                      <a16:colId xmlns:a16="http://schemas.microsoft.com/office/drawing/2014/main" val="2228944680"/>
                    </a:ext>
                  </a:extLst>
                </a:gridCol>
                <a:gridCol w="1540744">
                  <a:extLst>
                    <a:ext uri="{9D8B030D-6E8A-4147-A177-3AD203B41FA5}">
                      <a16:colId xmlns:a16="http://schemas.microsoft.com/office/drawing/2014/main" val="3387332203"/>
                    </a:ext>
                  </a:extLst>
                </a:gridCol>
                <a:gridCol w="551194">
                  <a:extLst>
                    <a:ext uri="{9D8B030D-6E8A-4147-A177-3AD203B41FA5}">
                      <a16:colId xmlns:a16="http://schemas.microsoft.com/office/drawing/2014/main" val="2049604974"/>
                    </a:ext>
                  </a:extLst>
                </a:gridCol>
                <a:gridCol w="701040">
                  <a:extLst>
                    <a:ext uri="{9D8B030D-6E8A-4147-A177-3AD203B41FA5}">
                      <a16:colId xmlns:a16="http://schemas.microsoft.com/office/drawing/2014/main" val="3028881808"/>
                    </a:ext>
                  </a:extLst>
                </a:gridCol>
                <a:gridCol w="534625">
                  <a:extLst>
                    <a:ext uri="{9D8B030D-6E8A-4147-A177-3AD203B41FA5}">
                      <a16:colId xmlns:a16="http://schemas.microsoft.com/office/drawing/2014/main" val="4181642778"/>
                    </a:ext>
                  </a:extLst>
                </a:gridCol>
                <a:gridCol w="552940">
                  <a:extLst>
                    <a:ext uri="{9D8B030D-6E8A-4147-A177-3AD203B41FA5}">
                      <a16:colId xmlns:a16="http://schemas.microsoft.com/office/drawing/2014/main" val="200604887"/>
                    </a:ext>
                  </a:extLst>
                </a:gridCol>
                <a:gridCol w="682290">
                  <a:extLst>
                    <a:ext uri="{9D8B030D-6E8A-4147-A177-3AD203B41FA5}">
                      <a16:colId xmlns:a16="http://schemas.microsoft.com/office/drawing/2014/main" val="481235069"/>
                    </a:ext>
                  </a:extLst>
                </a:gridCol>
                <a:gridCol w="1491459">
                  <a:extLst>
                    <a:ext uri="{9D8B030D-6E8A-4147-A177-3AD203B41FA5}">
                      <a16:colId xmlns:a16="http://schemas.microsoft.com/office/drawing/2014/main" val="4204280089"/>
                    </a:ext>
                  </a:extLst>
                </a:gridCol>
                <a:gridCol w="672138">
                  <a:extLst>
                    <a:ext uri="{9D8B030D-6E8A-4147-A177-3AD203B41FA5}">
                      <a16:colId xmlns:a16="http://schemas.microsoft.com/office/drawing/2014/main" val="3606985719"/>
                    </a:ext>
                  </a:extLst>
                </a:gridCol>
                <a:gridCol w="1312917">
                  <a:extLst>
                    <a:ext uri="{9D8B030D-6E8A-4147-A177-3AD203B41FA5}">
                      <a16:colId xmlns:a16="http://schemas.microsoft.com/office/drawing/2014/main" val="2892012870"/>
                    </a:ext>
                  </a:extLst>
                </a:gridCol>
              </a:tblGrid>
              <a:tr h="438338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Descripción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Raised</a:t>
                      </a:r>
                      <a:r>
                        <a:rPr lang="es-CL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CL" sz="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By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Raised</a:t>
                      </a:r>
                      <a:r>
                        <a:rPr lang="es-CL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CL" sz="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Sprint #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Owner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Status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Resolution</a:t>
                      </a:r>
                      <a:endParaRPr lang="es-CL" sz="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Resolved </a:t>
                      </a:r>
                      <a:r>
                        <a:rPr lang="es-CL" sz="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On</a:t>
                      </a:r>
                      <a:endParaRPr lang="es-CL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Remarks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1613658"/>
                  </a:ext>
                </a:extLst>
              </a:tr>
              <a:tr h="429040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Dificultades para integrar los audios .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ogg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de relajación en Unity.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03/10/2025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Cerrado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revisó la compatibilidad de librerías .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ogg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y se actualizó el 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asset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bundle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16/10/2025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Esperando revisión de QA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4729615"/>
                  </a:ext>
                </a:extLst>
              </a:tr>
              <a:tr h="429040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Fallo del 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headset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VR al calibrar posición inicial durante test de entorno.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Tester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03/10/2025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CL" sz="8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Cerrado</a:t>
                      </a:r>
                      <a:endParaRPr lang="es-CL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actualizó el SDK de 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Oculus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Integration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y se recalibró el 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prefab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15/10/2025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recomienda test de validación antes de cada sesión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0864499"/>
                  </a:ext>
                </a:extLst>
              </a:tr>
              <a:tr h="385119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IMP-003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Retraso en entrega de voz guía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03/10/2025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Scrum Master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CL" sz="8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Cerrado</a:t>
                      </a:r>
                      <a:endParaRPr lang="es-CL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Contactar proveedor externo de audio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29/10/2025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Prioridad alta (bloquea escena 4)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6099505"/>
                  </a:ext>
                </a:extLst>
              </a:tr>
              <a:tr h="429040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IMP-004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Problemas de rendimiento del entorno VR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04/10/2025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CL" sz="8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Cerrado</a:t>
                      </a:r>
                      <a:endParaRPr lang="es-CL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Optimizar recursos gráficos y reducir densidad de partículas en escena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30/10/2025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Afecta inmersión en escenarios “Bosque” y “Cosmos”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2862301"/>
                  </a:ext>
                </a:extLst>
              </a:tr>
              <a:tr h="466197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Dificultad de coordinación por horarios diferentes del equipo.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Scrum Master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06/10/2025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CL" sz="8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Cerrado</a:t>
                      </a:r>
                      <a:endParaRPr lang="es-CL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Estandarizar </a:t>
                      </a:r>
                      <a:r>
                        <a:rPr lang="es-MX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SDKs</a:t>
                      </a:r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y definir hardware base para pruebas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21/10/2025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Retrasa testeo </a:t>
                      </a:r>
                      <a:r>
                        <a:rPr lang="es-CL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multi-dispositivo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5748273"/>
                  </a:ext>
                </a:extLst>
              </a:tr>
              <a:tr h="429040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IMP-006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Baja participación de estudiantes en pruebas piloto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06/10/2025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CL" sz="8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Cerrado</a:t>
                      </a:r>
                      <a:endParaRPr lang="es-CL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Implementar campaña de difusión interna y formulario de voluntariado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08/10/2025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Sin usuarios disponibles para test de relajación guiada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550771"/>
                  </a:ext>
                </a:extLst>
              </a:tr>
              <a:tr h="314629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IMP-007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Interfaz poco intuitiva en pantalla principal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UX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06/10/2025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CL" sz="8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Cerrado</a:t>
                      </a:r>
                      <a:endParaRPr lang="es-CL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Rediseñar interfaz y agregar indicadores visuales guiados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20/102025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Reportado por 3 </a:t>
                      </a:r>
                      <a:r>
                        <a:rPr lang="es-CL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testers</a:t>
                      </a: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en piloto interno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8806842"/>
                  </a:ext>
                </a:extLst>
              </a:tr>
              <a:tr h="429040"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IMP-008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Falta de documentación técnica del módulo de sesiones.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06/10/2025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Scrum Master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CL" sz="8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Cerrado</a:t>
                      </a:r>
                      <a:endParaRPr lang="es-CL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creó plantilla de documentación en Drive.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07/10/2025</a:t>
                      </a:r>
                    </a:p>
                  </a:txBody>
                  <a:tcPr marL="7620" marR="7620" marT="7620"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Ocurre en dispositivos con 4GB RAM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60122"/>
                  </a:ext>
                </a:extLst>
              </a:tr>
            </a:tbl>
          </a:graphicData>
        </a:graphic>
      </p:graphicFrame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0A671CF-B438-43D4-917D-FB0AAB0FCA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29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32718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B544247-4ACE-57E5-466D-CDC3CE7446F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365918" y="1553355"/>
            <a:ext cx="8412163" cy="1863729"/>
          </a:xfrm>
          <a:prstGeom prst="rect">
            <a:avLst/>
          </a:prstGeom>
          <a:solidFill>
            <a:srgbClr val="3E4041"/>
          </a:solidFill>
        </p:spPr>
        <p:txBody>
          <a:bodyPr lIns="91440" tIns="45720" rIns="91440" bIns="45720" anchor="t"/>
          <a:lstStyle/>
          <a:p>
            <a:pPr algn="ctr"/>
            <a:r>
              <a:rPr lang="es-ES" sz="2800" dirty="0">
                <a:solidFill>
                  <a:srgbClr val="EAEAEA"/>
                </a:solidFill>
                <a:latin typeface="Univers Light"/>
              </a:rPr>
              <a:t>En colegios e instituciones de educación superior, los estudiantes presentan con frecuencia crisis de ansiedad, estrés agudo o bloqueos emocionales que afectan su bienestar y rendimiento académico. </a:t>
            </a:r>
            <a:endParaRPr lang="es-ES" dirty="0"/>
          </a:p>
        </p:txBody>
      </p:sp>
      <p:sp>
        <p:nvSpPr>
          <p:cNvPr id="5" name="Google Shape;145;g378bccec90d_0_0">
            <a:extLst>
              <a:ext uri="{FF2B5EF4-FFF2-40B4-BE49-F238E27FC236}">
                <a16:creationId xmlns:a16="http://schemas.microsoft.com/office/drawing/2014/main" id="{C1EC67A8-5CDF-1E8A-51E9-8C43ECE7C2C8}"/>
              </a:ext>
            </a:extLst>
          </p:cNvPr>
          <p:cNvSpPr txBox="1">
            <a:spLocks/>
          </p:cNvSpPr>
          <p:nvPr/>
        </p:nvSpPr>
        <p:spPr>
          <a:xfrm>
            <a:off x="2636422" y="355179"/>
            <a:ext cx="3764475" cy="834987"/>
          </a:xfrm>
          <a:prstGeom prst="rect">
            <a:avLst/>
          </a:prstGeom>
          <a:solidFill>
            <a:srgbClr val="3E4041">
              <a:alpha val="65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4800" err="1">
                <a:solidFill>
                  <a:srgbClr val="EAEAEA"/>
                </a:solidFill>
                <a:latin typeface="Lexend Deca"/>
                <a:sym typeface="Lexend Deca"/>
              </a:rPr>
              <a:t>Contexto</a:t>
            </a:r>
            <a:endParaRPr lang="es-ES" sz="1600">
              <a:solidFill>
                <a:srgbClr val="EAEAEA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044EA00-F868-4476-BF19-2E9B0DB42B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89325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4DE0D5-49A3-05F6-7439-077FC4980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23446946-B692-578F-CB0A-075C44CE792A}"/>
              </a:ext>
            </a:extLst>
          </p:cNvPr>
          <p:cNvSpPr txBox="1">
            <a:spLocks/>
          </p:cNvSpPr>
          <p:nvPr/>
        </p:nvSpPr>
        <p:spPr>
          <a:xfrm>
            <a:off x="2258669" y="0"/>
            <a:ext cx="4291584" cy="640080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400" err="1"/>
              <a:t>Burndown</a:t>
            </a:r>
            <a:r>
              <a:rPr lang="es-ES" sz="2400"/>
              <a:t> Chart: Sprint 2</a:t>
            </a:r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A02C4498-1C67-477B-BFF8-79099D809CD9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6" name="Título 15">
            <a:extLst>
              <a:ext uri="{FF2B5EF4-FFF2-40B4-BE49-F238E27FC236}">
                <a16:creationId xmlns:a16="http://schemas.microsoft.com/office/drawing/2014/main" id="{314DBA66-305D-4EFD-AC88-996DD8811E84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991240-2A0D-435D-84BC-B3B903E37E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30</a:t>
            </a:fld>
            <a:endParaRPr lang="es-CL"/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6A3F768E-0A66-444C-A700-2E904F2EC524}"/>
              </a:ext>
              <a:ext uri="{147F2762-F138-4A5C-976F-8EAC2B608ADB}">
                <a16:predDERef xmlns:a16="http://schemas.microsoft.com/office/drawing/2014/main" pred="{86FBE8CE-5081-4860-943D-C662E85FAC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1681222"/>
              </p:ext>
            </p:extLst>
          </p:nvPr>
        </p:nvGraphicFramePr>
        <p:xfrm>
          <a:off x="1594347" y="926460"/>
          <a:ext cx="5620227" cy="32932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44303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4F0930-14DB-CBC5-BFB9-1CC6F08AF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DA08F053-E64C-769B-A445-670488B88C69}"/>
              </a:ext>
            </a:extLst>
          </p:cNvPr>
          <p:cNvSpPr txBox="1">
            <a:spLocks/>
          </p:cNvSpPr>
          <p:nvPr/>
        </p:nvSpPr>
        <p:spPr>
          <a:xfrm>
            <a:off x="146392" y="151114"/>
            <a:ext cx="1590968" cy="786146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/>
              <a:t>Sprint 3</a:t>
            </a:r>
          </a:p>
        </p:txBody>
      </p:sp>
      <p:sp>
        <p:nvSpPr>
          <p:cNvPr id="40" name="Título 1">
            <a:extLst>
              <a:ext uri="{FF2B5EF4-FFF2-40B4-BE49-F238E27FC236}">
                <a16:creationId xmlns:a16="http://schemas.microsoft.com/office/drawing/2014/main" id="{E1FEC64C-6570-5D9E-00CC-03001AC182CD}"/>
              </a:ext>
            </a:extLst>
          </p:cNvPr>
          <p:cNvSpPr txBox="1">
            <a:spLocks/>
          </p:cNvSpPr>
          <p:nvPr/>
        </p:nvSpPr>
        <p:spPr>
          <a:xfrm>
            <a:off x="1847445" y="144780"/>
            <a:ext cx="3490059" cy="786146"/>
          </a:xfrm>
          <a:prstGeom prst="rect">
            <a:avLst/>
          </a:prstGeom>
          <a:solidFill>
            <a:srgbClr val="C4C9CA">
              <a:alpha val="8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200" b="1" dirty="0"/>
              <a:t>Duración: </a:t>
            </a:r>
            <a:r>
              <a:rPr lang="es-ES" sz="1200" u="sng" dirty="0"/>
              <a:t>4 Semanas </a:t>
            </a:r>
          </a:p>
          <a:p>
            <a:pPr algn="ctr"/>
            <a:r>
              <a:rPr lang="es-ES" sz="1200" dirty="0"/>
              <a:t>Procedimientos de pruebas, optimizaciones y validación del proyecto</a:t>
            </a:r>
          </a:p>
        </p:txBody>
      </p:sp>
      <p:sp>
        <p:nvSpPr>
          <p:cNvPr id="41" name="Título 1">
            <a:extLst>
              <a:ext uri="{FF2B5EF4-FFF2-40B4-BE49-F238E27FC236}">
                <a16:creationId xmlns:a16="http://schemas.microsoft.com/office/drawing/2014/main" id="{FE3211FE-0D21-E79A-9BE0-7548D997F8CB}"/>
              </a:ext>
            </a:extLst>
          </p:cNvPr>
          <p:cNvSpPr txBox="1">
            <a:spLocks/>
          </p:cNvSpPr>
          <p:nvPr/>
        </p:nvSpPr>
        <p:spPr>
          <a:xfrm>
            <a:off x="6246160" y="544187"/>
            <a:ext cx="2897840" cy="786146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/>
              <a:t>Tareas</a:t>
            </a:r>
          </a:p>
        </p:txBody>
      </p:sp>
      <p:sp>
        <p:nvSpPr>
          <p:cNvPr id="44" name="Título 1">
            <a:extLst>
              <a:ext uri="{FF2B5EF4-FFF2-40B4-BE49-F238E27FC236}">
                <a16:creationId xmlns:a16="http://schemas.microsoft.com/office/drawing/2014/main" id="{962DA45A-6E14-B489-3BDE-7EA451AA70C7}"/>
              </a:ext>
            </a:extLst>
          </p:cNvPr>
          <p:cNvSpPr txBox="1">
            <a:spLocks/>
          </p:cNvSpPr>
          <p:nvPr/>
        </p:nvSpPr>
        <p:spPr>
          <a:xfrm>
            <a:off x="6246159" y="1463040"/>
            <a:ext cx="2897841" cy="3244986"/>
          </a:xfrm>
          <a:prstGeom prst="rect">
            <a:avLst/>
          </a:prstGeom>
          <a:solidFill>
            <a:srgbClr val="C4C9CA">
              <a:alpha val="8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ES"/>
          </a:p>
        </p:txBody>
      </p:sp>
      <p:graphicFrame>
        <p:nvGraphicFramePr>
          <p:cNvPr id="45" name="Tabla 44">
            <a:extLst>
              <a:ext uri="{FF2B5EF4-FFF2-40B4-BE49-F238E27FC236}">
                <a16:creationId xmlns:a16="http://schemas.microsoft.com/office/drawing/2014/main" id="{617BF98C-EE2F-9008-6622-CC4EE3CC9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533959"/>
              </p:ext>
            </p:extLst>
          </p:nvPr>
        </p:nvGraphicFramePr>
        <p:xfrm>
          <a:off x="6531428" y="1558636"/>
          <a:ext cx="2554492" cy="2966846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2554492">
                  <a:extLst>
                    <a:ext uri="{9D8B030D-6E8A-4147-A177-3AD203B41FA5}">
                      <a16:colId xmlns:a16="http://schemas.microsoft.com/office/drawing/2014/main" val="421944314"/>
                    </a:ext>
                  </a:extLst>
                </a:gridCol>
              </a:tblGrid>
              <a:tr h="615414">
                <a:tc>
                  <a:txBody>
                    <a:bodyPr/>
                    <a:lstStyle/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Prueba controlada con estudiantes</a:t>
                      </a:r>
                      <a:endParaRPr lang="es-MX"/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4494738"/>
                  </a:ext>
                </a:extLst>
              </a:tr>
              <a:tr h="385782">
                <a:tc>
                  <a:txBody>
                    <a:bodyPr/>
                    <a:lstStyle/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Base de Datos</a:t>
                      </a:r>
                      <a:endParaRPr lang="es-MX" sz="1100" b="0" i="0" u="none" strike="noStrike" noProof="0">
                        <a:solidFill>
                          <a:srgbClr val="191919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4553208"/>
                  </a:ext>
                </a:extLst>
              </a:tr>
              <a:tr h="385782">
                <a:tc>
                  <a:txBody>
                    <a:bodyPr/>
                    <a:lstStyle/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Optimización del entorno VR</a:t>
                      </a:r>
                      <a:endParaRPr lang="es-MX" sz="1100" b="0" i="0" u="none" strike="noStrike" noProof="0">
                        <a:solidFill>
                          <a:srgbClr val="191919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>
                      <a:solidFill>
                        <a:srgbClr val="191919">
                          <a:alpha val="58039"/>
                        </a:srgbClr>
                      </a:solidFill>
                    </a:lnL>
                    <a:lnR w="12700">
                      <a:solidFill>
                        <a:srgbClr val="191919">
                          <a:alpha val="58039"/>
                        </a:srgbClr>
                      </a:solidFill>
                    </a:lnR>
                    <a:lnT w="12700">
                      <a:solidFill>
                        <a:srgbClr val="191919">
                          <a:alpha val="58039"/>
                        </a:srgbClr>
                      </a:solidFill>
                    </a:lnT>
                    <a:lnB w="12700">
                      <a:solidFill>
                        <a:srgbClr val="191919">
                          <a:alpha val="58039"/>
                        </a:srgbClr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062874"/>
                  </a:ext>
                </a:extLst>
              </a:tr>
              <a:tr h="468449">
                <a:tc>
                  <a:txBody>
                    <a:bodyPr/>
                    <a:lstStyle/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Ajustes en la interfaz de usuario</a:t>
                      </a:r>
                      <a:endParaRPr lang="es-MX" sz="1100" b="0" i="0" u="none" strike="noStrike" noProof="0">
                        <a:solidFill>
                          <a:srgbClr val="191919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>
                      <a:solidFill>
                        <a:srgbClr val="191919">
                          <a:alpha val="58039"/>
                        </a:srgbClr>
                      </a:solidFill>
                    </a:lnL>
                    <a:lnR w="12700">
                      <a:solidFill>
                        <a:srgbClr val="191919">
                          <a:alpha val="58039"/>
                        </a:srgbClr>
                      </a:solidFill>
                    </a:lnR>
                    <a:lnT w="12700">
                      <a:solidFill>
                        <a:srgbClr val="191919">
                          <a:alpha val="58039"/>
                        </a:srgbClr>
                      </a:solidFill>
                    </a:lnT>
                    <a:lnB w="12700">
                      <a:solidFill>
                        <a:srgbClr val="191919">
                          <a:alpha val="58039"/>
                        </a:srgbClr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7577179"/>
                  </a:ext>
                </a:extLst>
              </a:tr>
              <a:tr h="422523">
                <a:tc>
                  <a:txBody>
                    <a:bodyPr/>
                    <a:lstStyle/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Mejora del rendimiento e inmersión</a:t>
                      </a:r>
                      <a:endParaRPr lang="es-MX"/>
                    </a:p>
                  </a:txBody>
                  <a:tcPr anchor="ctr">
                    <a:lnL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rgbClr val="191919">
                          <a:alpha val="58039"/>
                        </a:srgbClr>
                      </a:solidFill>
                    </a:lnT>
                    <a:lnB w="12700" cap="flat" cmpd="sng" algn="ctr">
                      <a:solidFill>
                        <a:srgbClr val="191919">
                          <a:alpha val="58039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130768"/>
                  </a:ext>
                </a:extLst>
              </a:tr>
              <a:tr h="367411">
                <a:tc>
                  <a:txBody>
                    <a:bodyPr/>
                    <a:lstStyle/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Corrección de errores y bugs</a:t>
                      </a:r>
                      <a:endParaRPr lang="es-MX" sz="1100" b="0" i="0" u="none" strike="noStrike" noProof="0">
                        <a:solidFill>
                          <a:srgbClr val="191919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>
                      <a:solidFill>
                        <a:srgbClr val="191919">
                          <a:alpha val="58039"/>
                        </a:srgbClr>
                      </a:solidFill>
                    </a:lnL>
                    <a:lnR w="12700">
                      <a:solidFill>
                        <a:srgbClr val="191919">
                          <a:alpha val="58039"/>
                        </a:srgbClr>
                      </a:solidFill>
                    </a:lnR>
                    <a:lnT w="12700">
                      <a:solidFill>
                        <a:srgbClr val="191919">
                          <a:alpha val="58039"/>
                        </a:srgbClr>
                      </a:solidFill>
                    </a:lnT>
                    <a:lnB w="12700">
                      <a:solidFill>
                        <a:srgbClr val="191919">
                          <a:alpha val="58039"/>
                        </a:srgbClr>
                      </a:solidFill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314852"/>
                  </a:ext>
                </a:extLst>
              </a:tr>
              <a:tr h="321485">
                <a:tc>
                  <a:txBody>
                    <a:bodyPr/>
                    <a:lstStyle/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Validación y revisión Docente</a:t>
                      </a:r>
                      <a:endParaRPr lang="es-MX" sz="1100" b="0" i="0" u="none" strike="noStrike" noProof="0" dirty="0">
                        <a:solidFill>
                          <a:srgbClr val="191919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>
                      <a:solidFill>
                        <a:srgbClr val="191919">
                          <a:alpha val="58039"/>
                        </a:srgbClr>
                      </a:solidFill>
                    </a:lnL>
                    <a:lnR w="12700">
                      <a:solidFill>
                        <a:srgbClr val="191919">
                          <a:alpha val="58039"/>
                        </a:srgbClr>
                      </a:solidFill>
                    </a:lnR>
                    <a:lnT w="12700">
                      <a:solidFill>
                        <a:srgbClr val="191919">
                          <a:alpha val="58039"/>
                        </a:srgbClr>
                      </a:solidFill>
                    </a:lnT>
                    <a:lnB w="12700">
                      <a:solidFill>
                        <a:srgbClr val="191919">
                          <a:alpha val="58039"/>
                        </a:srgbClr>
                      </a:solidFill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2991659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DE855EA5-0341-4F3C-9262-9DB18DC51E28}"/>
              </a:ext>
            </a:extLst>
          </p:cNvPr>
          <p:cNvSpPr/>
          <p:nvPr/>
        </p:nvSpPr>
        <p:spPr>
          <a:xfrm>
            <a:off x="191856" y="1223222"/>
            <a:ext cx="4270416" cy="933238"/>
          </a:xfrm>
          <a:prstGeom prst="rect">
            <a:avLst/>
          </a:prstGeom>
          <a:solidFill>
            <a:srgbClr val="191919">
              <a:alpha val="6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L" sz="1600" dirty="0">
                <a:solidFill>
                  <a:schemeClr val="accent6"/>
                </a:solidFill>
              </a:rPr>
              <a:t>+ Reseñas de usuarios positivas</a:t>
            </a:r>
          </a:p>
          <a:p>
            <a:r>
              <a:rPr lang="es-CL" sz="1600" dirty="0">
                <a:solidFill>
                  <a:schemeClr val="accent6"/>
                </a:solidFill>
              </a:rPr>
              <a:t>+ Optimizaciones en el flujo de la experiencia</a:t>
            </a:r>
          </a:p>
          <a:p>
            <a:r>
              <a:rPr lang="es-CL" sz="1600" dirty="0">
                <a:solidFill>
                  <a:schemeClr val="accent6"/>
                </a:solidFill>
              </a:rPr>
              <a:t>+ Calma</a:t>
            </a:r>
          </a:p>
        </p:txBody>
      </p:sp>
      <p:pic>
        <p:nvPicPr>
          <p:cNvPr id="3" name="Imagen 2" descr="Icono de Optimizar itim2101 Lineal Color | Freepik">
            <a:extLst>
              <a:ext uri="{FF2B5EF4-FFF2-40B4-BE49-F238E27FC236}">
                <a16:creationId xmlns:a16="http://schemas.microsoft.com/office/drawing/2014/main" id="{65292799-BD7A-8A2B-D4C3-FF26688FF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515" y="1264630"/>
            <a:ext cx="855700" cy="85042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EAF458E-8461-4F0E-B39A-E41382B62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344" y="2391626"/>
            <a:ext cx="3935872" cy="21338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4C86244-8A06-4AF8-883A-F906097313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31</a:t>
            </a:fld>
            <a:endParaRPr lang="es-CL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C3B8D5E2-FA14-409E-AE97-F891BEF8ED7D}"/>
              </a:ext>
            </a:extLst>
          </p:cNvPr>
          <p:cNvSpPr/>
          <p:nvPr/>
        </p:nvSpPr>
        <p:spPr>
          <a:xfrm>
            <a:off x="74251" y="76180"/>
            <a:ext cx="253409" cy="248936"/>
          </a:xfrm>
          <a:prstGeom prst="ellipse">
            <a:avLst/>
          </a:prstGeom>
          <a:solidFill>
            <a:srgbClr val="00B050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5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3" name="Picture 8" descr="Iconos gratuitos de Optimización diseñados por Eucalyp">
            <a:extLst>
              <a:ext uri="{FF2B5EF4-FFF2-40B4-BE49-F238E27FC236}">
                <a16:creationId xmlns:a16="http://schemas.microsoft.com/office/drawing/2014/main" id="{7BF11630-D591-416C-B1FB-E1F0EADBF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688" b="95508" l="4688" r="96680">
                        <a14:foregroundMark x1="13672" y1="78320" x2="4688" y2="87500"/>
                        <a14:foregroundMark x1="4688" y1="87500" x2="21680" y2="86914"/>
                        <a14:foregroundMark x1="21680" y1="86914" x2="22656" y2="84766"/>
                        <a14:foregroundMark x1="6641" y1="93359" x2="13672" y2="95703"/>
                        <a14:foregroundMark x1="89258" y1="45117" x2="90430" y2="34570"/>
                        <a14:foregroundMark x1="90430" y1="34570" x2="87109" y2="18945"/>
                        <a14:foregroundMark x1="87109" y1="18945" x2="85938" y2="17188"/>
                        <a14:foregroundMark x1="96680" y1="32031" x2="96094" y2="43555"/>
                        <a14:foregroundMark x1="72461" y1="10547" x2="52734" y2="7617"/>
                        <a14:foregroundMark x1="52734" y1="7617" x2="50977" y2="8398"/>
                        <a14:foregroundMark x1="56836" y1="4688" x2="64258" y2="46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3055" y="496558"/>
            <a:ext cx="732865" cy="732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352BE747-15B2-4D31-907F-734D99B4A23F}"/>
              </a:ext>
            </a:extLst>
          </p:cNvPr>
          <p:cNvSpPr/>
          <p:nvPr/>
        </p:nvSpPr>
        <p:spPr>
          <a:xfrm>
            <a:off x="6094834" y="451232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540AD58-BE92-4E9F-AB40-2A752A50508D}"/>
              </a:ext>
            </a:extLst>
          </p:cNvPr>
          <p:cNvSpPr/>
          <p:nvPr/>
        </p:nvSpPr>
        <p:spPr>
          <a:xfrm rot="5400000">
            <a:off x="7036802" y="-510233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346C6FD-04D2-4F7B-B6A6-6C4FDD0A9A00}"/>
              </a:ext>
            </a:extLst>
          </p:cNvPr>
          <p:cNvSpPr/>
          <p:nvPr/>
        </p:nvSpPr>
        <p:spPr>
          <a:xfrm>
            <a:off x="5395584" y="143883"/>
            <a:ext cx="45719" cy="8984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7CA65275-0054-4FCA-8D91-7509D397410E}"/>
              </a:ext>
            </a:extLst>
          </p:cNvPr>
          <p:cNvSpPr/>
          <p:nvPr/>
        </p:nvSpPr>
        <p:spPr>
          <a:xfrm rot="5400000">
            <a:off x="4421397" y="58028"/>
            <a:ext cx="45719" cy="19229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12267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54E0-6DFE-F231-9CB9-FA0E768C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70023BFE-58F2-F0CA-F60A-31677183C8BE}"/>
              </a:ext>
            </a:extLst>
          </p:cNvPr>
          <p:cNvSpPr txBox="1">
            <a:spLocks/>
          </p:cNvSpPr>
          <p:nvPr/>
        </p:nvSpPr>
        <p:spPr>
          <a:xfrm>
            <a:off x="3049612" y="0"/>
            <a:ext cx="3160688" cy="638735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dirty="0"/>
              <a:t>Sprint 3: Evidencias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B65CD51-1723-44F0-963F-03FFE04C85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32</a:t>
            </a:fld>
            <a:endParaRPr lang="es-CL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EA501846-7155-4510-9AE5-F1D466C497D1}"/>
              </a:ext>
            </a:extLst>
          </p:cNvPr>
          <p:cNvGrpSpPr/>
          <p:nvPr/>
        </p:nvGrpSpPr>
        <p:grpSpPr>
          <a:xfrm>
            <a:off x="5392270" y="1320348"/>
            <a:ext cx="1612088" cy="2219590"/>
            <a:chOff x="5391997" y="1044528"/>
            <a:chExt cx="1612088" cy="221959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23" name="Imagen 22">
              <a:extLst>
                <a:ext uri="{FF2B5EF4-FFF2-40B4-BE49-F238E27FC236}">
                  <a16:creationId xmlns:a16="http://schemas.microsoft.com/office/drawing/2014/main" id="{8E3C52A4-4B8A-4DB9-A8D0-10BC1D897E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375" r="10184" b="32811"/>
            <a:stretch/>
          </p:blipFill>
          <p:spPr>
            <a:xfrm>
              <a:off x="5391997" y="1044528"/>
              <a:ext cx="1612088" cy="1600340"/>
            </a:xfrm>
            <a:prstGeom prst="rect">
              <a:avLst/>
            </a:prstGeom>
          </p:spPr>
        </p:pic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5E47F681-6812-48E8-94C9-9DAD3482A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8148" b="2961"/>
            <a:stretch/>
          </p:blipFill>
          <p:spPr>
            <a:xfrm>
              <a:off x="5391997" y="2644868"/>
              <a:ext cx="1612088" cy="619250"/>
            </a:xfrm>
            <a:prstGeom prst="rect">
              <a:avLst/>
            </a:prstGeom>
          </p:spPr>
        </p:pic>
      </p:grpSp>
      <p:pic>
        <p:nvPicPr>
          <p:cNvPr id="33" name="Imagen 32">
            <a:extLst>
              <a:ext uri="{FF2B5EF4-FFF2-40B4-BE49-F238E27FC236}">
                <a16:creationId xmlns:a16="http://schemas.microsoft.com/office/drawing/2014/main" id="{1BEF3602-4F79-4679-A197-29CB0BFA2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" y="1447720"/>
            <a:ext cx="5391104" cy="20835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1" name="Grupo 10">
            <a:extLst>
              <a:ext uri="{FF2B5EF4-FFF2-40B4-BE49-F238E27FC236}">
                <a16:creationId xmlns:a16="http://schemas.microsoft.com/office/drawing/2014/main" id="{7D81A023-8168-4FBA-ADB0-989A9626F886}"/>
              </a:ext>
            </a:extLst>
          </p:cNvPr>
          <p:cNvGrpSpPr/>
          <p:nvPr/>
        </p:nvGrpSpPr>
        <p:grpSpPr>
          <a:xfrm>
            <a:off x="7048808" y="638735"/>
            <a:ext cx="2011953" cy="4299738"/>
            <a:chOff x="7080885" y="590597"/>
            <a:chExt cx="1911930" cy="42997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C19FC0EE-E0A2-4E4F-A1ED-E35A2DC38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13" t="3431"/>
            <a:stretch/>
          </p:blipFill>
          <p:spPr>
            <a:xfrm>
              <a:off x="7080885" y="590597"/>
              <a:ext cx="1911930" cy="2251663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F4F7D5E8-573A-4C19-9FF7-276C8C1EE4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4822"/>
            <a:stretch/>
          </p:blipFill>
          <p:spPr>
            <a:xfrm>
              <a:off x="7080885" y="2819085"/>
              <a:ext cx="1911930" cy="2071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4552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CC52E5-CF5B-02F6-21F4-35B68AA64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154E0054-ABB5-07B7-D0C2-F9798F228258}"/>
              </a:ext>
            </a:extLst>
          </p:cNvPr>
          <p:cNvSpPr txBox="1">
            <a:spLocks/>
          </p:cNvSpPr>
          <p:nvPr/>
        </p:nvSpPr>
        <p:spPr>
          <a:xfrm>
            <a:off x="2237276" y="-8813"/>
            <a:ext cx="4669448" cy="640080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/>
              <a:t>Sprint 3: </a:t>
            </a:r>
            <a:r>
              <a:rPr lang="es-ES" sz="2400" err="1"/>
              <a:t>Impediment</a:t>
            </a:r>
            <a:r>
              <a:rPr lang="es-ES" sz="2400"/>
              <a:t> Log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EFE48D-189F-48E6-AC7A-62D9A9E827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33</a:t>
            </a:fld>
            <a:endParaRPr lang="es-CL"/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B349D10D-5A2B-4435-8B39-21083E6CA0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78204"/>
              </p:ext>
            </p:extLst>
          </p:nvPr>
        </p:nvGraphicFramePr>
        <p:xfrm>
          <a:off x="119944" y="754945"/>
          <a:ext cx="8913322" cy="3941746"/>
        </p:xfrm>
        <a:graphic>
          <a:graphicData uri="http://schemas.openxmlformats.org/drawingml/2006/table">
            <a:tbl>
              <a:tblPr bandRow="1">
                <a:tableStyleId>{616DA210-FB5B-4158-B5E0-FEB733F419BA}</a:tableStyleId>
              </a:tblPr>
              <a:tblGrid>
                <a:gridCol w="742274">
                  <a:extLst>
                    <a:ext uri="{9D8B030D-6E8A-4147-A177-3AD203B41FA5}">
                      <a16:colId xmlns:a16="http://schemas.microsoft.com/office/drawing/2014/main" val="1182844621"/>
                    </a:ext>
                  </a:extLst>
                </a:gridCol>
                <a:gridCol w="1485094">
                  <a:extLst>
                    <a:ext uri="{9D8B030D-6E8A-4147-A177-3AD203B41FA5}">
                      <a16:colId xmlns:a16="http://schemas.microsoft.com/office/drawing/2014/main" val="3435095089"/>
                    </a:ext>
                  </a:extLst>
                </a:gridCol>
                <a:gridCol w="869323">
                  <a:extLst>
                    <a:ext uri="{9D8B030D-6E8A-4147-A177-3AD203B41FA5}">
                      <a16:colId xmlns:a16="http://schemas.microsoft.com/office/drawing/2014/main" val="2078541422"/>
                    </a:ext>
                  </a:extLst>
                </a:gridCol>
                <a:gridCol w="742547">
                  <a:extLst>
                    <a:ext uri="{9D8B030D-6E8A-4147-A177-3AD203B41FA5}">
                      <a16:colId xmlns:a16="http://schemas.microsoft.com/office/drawing/2014/main" val="3599613383"/>
                    </a:ext>
                  </a:extLst>
                </a:gridCol>
                <a:gridCol w="452770">
                  <a:extLst>
                    <a:ext uri="{9D8B030D-6E8A-4147-A177-3AD203B41FA5}">
                      <a16:colId xmlns:a16="http://schemas.microsoft.com/office/drawing/2014/main" val="3468982562"/>
                    </a:ext>
                  </a:extLst>
                </a:gridCol>
                <a:gridCol w="686656">
                  <a:extLst>
                    <a:ext uri="{9D8B030D-6E8A-4147-A177-3AD203B41FA5}">
                      <a16:colId xmlns:a16="http://schemas.microsoft.com/office/drawing/2014/main" val="2004361778"/>
                    </a:ext>
                  </a:extLst>
                </a:gridCol>
                <a:gridCol w="692592">
                  <a:extLst>
                    <a:ext uri="{9D8B030D-6E8A-4147-A177-3AD203B41FA5}">
                      <a16:colId xmlns:a16="http://schemas.microsoft.com/office/drawing/2014/main" val="3871625134"/>
                    </a:ext>
                  </a:extLst>
                </a:gridCol>
                <a:gridCol w="1473886">
                  <a:extLst>
                    <a:ext uri="{9D8B030D-6E8A-4147-A177-3AD203B41FA5}">
                      <a16:colId xmlns:a16="http://schemas.microsoft.com/office/drawing/2014/main" val="2804387344"/>
                    </a:ext>
                  </a:extLst>
                </a:gridCol>
                <a:gridCol w="715381">
                  <a:extLst>
                    <a:ext uri="{9D8B030D-6E8A-4147-A177-3AD203B41FA5}">
                      <a16:colId xmlns:a16="http://schemas.microsoft.com/office/drawing/2014/main" val="912880018"/>
                    </a:ext>
                  </a:extLst>
                </a:gridCol>
                <a:gridCol w="1052799">
                  <a:extLst>
                    <a:ext uri="{9D8B030D-6E8A-4147-A177-3AD203B41FA5}">
                      <a16:colId xmlns:a16="http://schemas.microsoft.com/office/drawing/2014/main" val="2649614889"/>
                    </a:ext>
                  </a:extLst>
                </a:gridCol>
              </a:tblGrid>
              <a:tr h="437552"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Id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Descripción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Raised By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Raised On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Sprint #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Owner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Status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Resolution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Resolved On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Remarks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319631"/>
                  </a:ext>
                </a:extLst>
              </a:tr>
              <a:tr h="43755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IMP-001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Escenas VR tardan demasiado en cargar.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Cerrado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actualizó el programa para que carguen más rápido las escenas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reducen las cargas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48857"/>
                  </a:ext>
                </a:extLst>
              </a:tr>
              <a:tr h="43755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IMP-002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Problemas con animación de respiración (no sincroniza con voz guía).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QA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Cerrado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Aún faltan revisiones para asegurar que los audios sintonicen con el VR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Validado en la terapia de respiración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2924795"/>
                  </a:ext>
                </a:extLst>
              </a:tr>
              <a:tr h="43755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IMP-003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Fallas de compatibilidad entre visores VR.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08/11/2025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Cerrado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harán configuraciones a futuro para la retrocompatibilidad en una serie de modelos VR en específico.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configura compatibilidad para Meta quest 3 / 3s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650523"/>
                  </a:ext>
                </a:extLst>
              </a:tr>
              <a:tr h="43755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IMP-004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Falta de tiempo para pruebas de integración final.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Scrum Master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09/11/2025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Equipo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Cerrado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Optimización de tareas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afectó en la entrega final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629337"/>
                  </a:ext>
                </a:extLst>
              </a:tr>
              <a:tr h="43755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Bajo rendimiento en equipos con 4 GB RAM.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QA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09/11/2025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Cerrado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Optimización de prefabs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350916"/>
                  </a:ext>
                </a:extLst>
              </a:tr>
              <a:tr h="43755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IMP-006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Falta de documentación técnica actualizada.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Scrum Master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09/11/2025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Cerrado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Planilla en drive y git para trabajo colaborativo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7231897"/>
                  </a:ext>
                </a:extLst>
              </a:tr>
              <a:tr h="437552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IMP-007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Dificultad para medir efectividad emocional en usuarios.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09/11/2025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Scrum Master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Cerrado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Revisar el método de encuesta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s-CL" sz="7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953966"/>
                  </a:ext>
                </a:extLst>
              </a:tr>
              <a:tr h="441330"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IMP-008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Sesiones interrumpidas por sobrecalentamiento del visor VR.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Tester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Dev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Cerrado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 realizará un recordatorio automático a los 15 minutos de uso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27/11/2025</a:t>
                      </a: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s-CL" sz="7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621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6952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4DE0D5-49A3-05F6-7439-077FC4980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23446946-B692-578F-CB0A-075C44CE792A}"/>
              </a:ext>
            </a:extLst>
          </p:cNvPr>
          <p:cNvSpPr txBox="1">
            <a:spLocks/>
          </p:cNvSpPr>
          <p:nvPr/>
        </p:nvSpPr>
        <p:spPr>
          <a:xfrm>
            <a:off x="2258669" y="0"/>
            <a:ext cx="4291584" cy="640080"/>
          </a:xfrm>
          <a:prstGeom prst="rect">
            <a:avLst/>
          </a:prstGeom>
          <a:solidFill>
            <a:srgbClr val="C4C9CA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dirty="0" err="1"/>
              <a:t>Burndown</a:t>
            </a:r>
            <a:r>
              <a:rPr lang="es-ES" sz="2400" dirty="0"/>
              <a:t> Chart: Sprint 3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991240-2A0D-435D-84BC-B3B903E37E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34</a:t>
            </a:fld>
            <a:endParaRPr lang="es-CL"/>
          </a:p>
        </p:txBody>
      </p:sp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8BD783B7-BB49-4CC4-A0FC-24D8138E5BEF}"/>
              </a:ext>
              <a:ext uri="{147F2762-F138-4A5C-976F-8EAC2B608ADB}">
                <a16:predDERef xmlns:a16="http://schemas.microsoft.com/office/drawing/2014/main" pred="{86FBE8CE-5081-4860-943D-C662E85FACD6}"/>
              </a:ext>
            </a:extLst>
          </p:cNvPr>
          <p:cNvGraphicFramePr>
            <a:graphicFrameLocks/>
          </p:cNvGraphicFramePr>
          <p:nvPr/>
        </p:nvGraphicFramePr>
        <p:xfrm>
          <a:off x="1674798" y="1018310"/>
          <a:ext cx="5794404" cy="33250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160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3000" t="13000" r="3000" b="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BE147F-12B3-A27D-ED20-E362A650C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3393568-4B82-E9B1-41B6-8843F7E941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28156" y="0"/>
            <a:ext cx="3087688" cy="460979"/>
          </a:xfrm>
          <a:prstGeom prst="rect">
            <a:avLst/>
          </a:prstGeom>
          <a:solidFill>
            <a:srgbClr val="5D6567">
              <a:alpha val="89804"/>
            </a:srgbClr>
          </a:solidFill>
        </p:spPr>
        <p:txBody>
          <a:bodyPr anchor="ctr"/>
          <a:lstStyle/>
          <a:p>
            <a:pPr algn="ctr"/>
            <a:r>
              <a:rPr lang="es-ES" sz="2800" dirty="0">
                <a:solidFill>
                  <a:schemeClr val="accent6"/>
                </a:solidFill>
              </a:rPr>
              <a:t>Carta Gantt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5A4CBB1B-5A39-4A9F-9F54-725105200C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35</a:t>
            </a:fld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612043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54E0-6DFE-F231-9CB9-FA0E768C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CC2BC09-CF19-4E9B-80C1-49CDC585C9BF}"/>
              </a:ext>
            </a:extLst>
          </p:cNvPr>
          <p:cNvSpPr/>
          <p:nvPr/>
        </p:nvSpPr>
        <p:spPr>
          <a:xfrm>
            <a:off x="2222754" y="3442346"/>
            <a:ext cx="4291584" cy="78898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4000" i="1">
                <a:solidFill>
                  <a:schemeClr val="accent6"/>
                </a:solidFill>
              </a:rPr>
              <a:t>DEMO</a:t>
            </a:r>
          </a:p>
        </p:txBody>
      </p:sp>
      <p:pic>
        <p:nvPicPr>
          <p:cNvPr id="5122" name="Picture 2" descr="Imágenes de Gafas realidad virtual png - Descarga gratuita en Freepik">
            <a:extLst>
              <a:ext uri="{FF2B5EF4-FFF2-40B4-BE49-F238E27FC236}">
                <a16:creationId xmlns:a16="http://schemas.microsoft.com/office/drawing/2014/main" id="{D5D401A7-18E7-41BF-B4AA-DCD63015C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554" y="1117860"/>
            <a:ext cx="3554729" cy="2368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214A159-6526-4BF4-A20D-4034AF8EB6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36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99271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7892B-E5BD-85F7-9F97-B5AF3E8E9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260" y="837445"/>
            <a:ext cx="3392603" cy="2005439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"Este Proyecto sirve para entender más a las personas y ayudarlas, capacidades profesionales que pueden ser </a:t>
            </a:r>
            <a:r>
              <a:rPr lang="es-ES" dirty="0" err="1"/>
              <a:t>utiles</a:t>
            </a:r>
            <a:r>
              <a:rPr lang="es-ES" dirty="0"/>
              <a:t> en ambientes laborales"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06B5FFA-C233-C87F-55B6-2B3BE71C2E75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491740" y="2350945"/>
            <a:ext cx="1447969" cy="487243"/>
          </a:xfrm>
        </p:spPr>
        <p:txBody>
          <a:bodyPr/>
          <a:lstStyle/>
          <a:p>
            <a:pPr marL="285750" indent="-285750">
              <a:buFont typeface="Calibri"/>
              <a:buChar char="-"/>
            </a:pPr>
            <a:r>
              <a:rPr lang="es-ES" sz="2000" b="1">
                <a:latin typeface="Ink Free"/>
              </a:rPr>
              <a:t>Alonso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5D4F3F11-19B6-299F-C1D2-F62B0F074794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196594" y="832902"/>
            <a:ext cx="3239475" cy="2180569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/>
              <a:t>"No es solo un proyecto, es una oportunidad para crecer mis habilidades como profesional, estoy motivada por aceptarlo y ayudar a quienes necesiten de ello."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DBB908D-87B8-F801-BFF5-A8F96177FD03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6858000" y="2571750"/>
            <a:ext cx="1593834" cy="462068"/>
          </a:xfrm>
        </p:spPr>
        <p:txBody>
          <a:bodyPr/>
          <a:lstStyle/>
          <a:p>
            <a:pPr marL="285750" indent="-285750">
              <a:buFont typeface="Calibri"/>
              <a:buChar char="-"/>
            </a:pPr>
            <a:r>
              <a:rPr lang="es-ES" sz="1600">
                <a:latin typeface="Lucida Handwriting" panose="03010101010101010101" pitchFamily="66" charset="0"/>
                <a:ea typeface="STCaiyun"/>
                <a:cs typeface="Aptos Serif"/>
              </a:rPr>
              <a:t>Danitsa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F36A1E1B-3A50-CC33-6518-2D107826FA54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2281333" y="3186246"/>
            <a:ext cx="4245156" cy="1731851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/>
              <a:t>"Este proyecto permite comprender que la realidad virtual no solo sirve para entretenimiento, si no que, también puede servir como herramienta para ayuda a salud mental"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7FABC89C-6A92-E73F-4674-38A5C655CC0B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4982353" y="4433569"/>
            <a:ext cx="1550902" cy="508876"/>
          </a:xfrm>
        </p:spPr>
        <p:txBody>
          <a:bodyPr/>
          <a:lstStyle/>
          <a:p>
            <a:pPr marL="285750" indent="-285750">
              <a:buFont typeface="Calibri"/>
              <a:buChar char="-"/>
            </a:pPr>
            <a:r>
              <a:rPr lang="es-ES" sz="2400">
                <a:latin typeface="Caveat"/>
              </a:rPr>
              <a:t>Renata</a:t>
            </a:r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FCD0C09D-4C82-A7E7-2855-6CD199524097}"/>
              </a:ext>
            </a:extLst>
          </p:cNvPr>
          <p:cNvSpPr>
            <a:spLocks noGrp="1"/>
          </p:cNvSpPr>
          <p:nvPr>
            <p:ph type="title" idx="9"/>
          </p:nvPr>
        </p:nvSpPr>
        <p:spPr>
          <a:xfrm>
            <a:off x="720180" y="87727"/>
            <a:ext cx="7703640" cy="572400"/>
          </a:xfrm>
        </p:spPr>
        <p:txBody>
          <a:bodyPr anchor="ctr"/>
          <a:lstStyle/>
          <a:p>
            <a:pPr algn="ctr"/>
            <a:r>
              <a:rPr lang="es-ES" sz="4000">
                <a:latin typeface="Univers Light" panose="020B0403020202020204" pitchFamily="34" charset="0"/>
              </a:rPr>
              <a:t>Conclusiones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B0A71EC5-B745-4C1A-87A0-69DAE21624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191919">
              <a:alpha val="87059"/>
            </a:srgbClr>
          </a:solidFill>
        </p:spPr>
        <p:txBody>
          <a:bodyPr/>
          <a:lstStyle/>
          <a:p>
            <a:fld id="{0C43785F-63A9-4D0A-887F-1C2803D5CFA0}" type="slidenum">
              <a:rPr lang="es-CL" smtClean="0"/>
              <a:t>37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5864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9EA42D1-5909-4186-9CA6-9D39E3659B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rgbClr val="191919">
              <a:alpha val="87059"/>
            </a:srgbClr>
          </a:solidFill>
        </p:spPr>
        <p:txBody>
          <a:bodyPr/>
          <a:lstStyle/>
          <a:p>
            <a:fld id="{0C43785F-63A9-4D0A-887F-1C2803D5CFA0}" type="slidenum">
              <a:rPr lang="es-CL" smtClean="0"/>
              <a:t>38</a:t>
            </a:fld>
            <a:endParaRPr lang="es-CL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9918E14A-E1AD-D13F-B3B8-C6DA050181D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92480" y="1151573"/>
            <a:ext cx="7702550" cy="1519237"/>
          </a:xfrm>
          <a:prstGeom prst="rect">
            <a:avLst/>
          </a:prstGeom>
          <a:solidFill>
            <a:srgbClr val="0F0F0D">
              <a:alpha val="80000"/>
            </a:srgbClr>
          </a:solidFill>
        </p:spPr>
        <p:txBody>
          <a:bodyPr anchor="ctr"/>
          <a:lstStyle/>
          <a:p>
            <a:pPr algn="ctr"/>
            <a:r>
              <a:rPr lang="fr-FR" sz="6500">
                <a:solidFill>
                  <a:schemeClr val="accent6"/>
                </a:solidFill>
                <a:latin typeface="Edwardian Script ITC" panose="030303020407070D0804" pitchFamily="66" charset="0"/>
              </a:rPr>
              <a:t>¡Gracias </a:t>
            </a:r>
            <a:r>
              <a:rPr lang="fr-FR" sz="6500" err="1">
                <a:solidFill>
                  <a:schemeClr val="accent6"/>
                </a:solidFill>
                <a:latin typeface="Edwardian Script ITC" panose="030303020407070D0804" pitchFamily="66" charset="0"/>
              </a:rPr>
              <a:t>por</a:t>
            </a:r>
            <a:r>
              <a:rPr lang="fr-FR" sz="6500">
                <a:solidFill>
                  <a:schemeClr val="accent6"/>
                </a:solidFill>
                <a:latin typeface="Edwardian Script ITC" panose="030303020407070D0804" pitchFamily="66" charset="0"/>
              </a:rPr>
              <a:t> su </a:t>
            </a:r>
            <a:r>
              <a:rPr lang="fr-FR" sz="6500" err="1">
                <a:solidFill>
                  <a:schemeClr val="accent6"/>
                </a:solidFill>
                <a:latin typeface="Edwardian Script ITC" panose="030303020407070D0804" pitchFamily="66" charset="0"/>
              </a:rPr>
              <a:t>atención</a:t>
            </a:r>
            <a:r>
              <a:rPr lang="fr-FR" sz="6500">
                <a:solidFill>
                  <a:schemeClr val="accent6"/>
                </a:solidFill>
                <a:latin typeface="Edwardian Script ITC" panose="030303020407070D0804" pitchFamily="66" charset="0"/>
              </a:rPr>
              <a:t>!</a:t>
            </a:r>
            <a:endParaRPr lang="es-ES">
              <a:solidFill>
                <a:schemeClr val="accent6"/>
              </a:solidFill>
              <a:latin typeface="Edwardian Script ITC" panose="030303020407070D0804" pitchFamily="66" charset="0"/>
            </a:endParaRPr>
          </a:p>
        </p:txBody>
      </p:sp>
      <p:pic>
        <p:nvPicPr>
          <p:cNvPr id="6148" name="Picture 4" descr="Calma - Iconos gratis de asistencia sanitaria y médica">
            <a:extLst>
              <a:ext uri="{FF2B5EF4-FFF2-40B4-BE49-F238E27FC236}">
                <a16:creationId xmlns:a16="http://schemas.microsoft.com/office/drawing/2014/main" id="{2BB98559-E952-45B6-8809-428791CF4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5725" y="2670810"/>
            <a:ext cx="1352550" cy="1352550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140;p1">
            <a:extLst>
              <a:ext uri="{FF2B5EF4-FFF2-40B4-BE49-F238E27FC236}">
                <a16:creationId xmlns:a16="http://schemas.microsoft.com/office/drawing/2014/main" id="{28D75F0F-7A9A-4E97-B576-BCEAD8D7AB9E}"/>
              </a:ext>
            </a:extLst>
          </p:cNvPr>
          <p:cNvSpPr txBox="1">
            <a:spLocks/>
          </p:cNvSpPr>
          <p:nvPr/>
        </p:nvSpPr>
        <p:spPr>
          <a:xfrm>
            <a:off x="2645681" y="3992880"/>
            <a:ext cx="3852637" cy="505778"/>
          </a:xfrm>
          <a:prstGeom prst="rect">
            <a:avLst/>
          </a:prstGeom>
          <a:solidFill>
            <a:srgbClr val="0F0F0D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90000"/>
              </a:lnSpc>
              <a:buClr>
                <a:schemeClr val="dk1"/>
              </a:buClr>
              <a:buSzPts val="1600"/>
              <a:buFont typeface="Catamaran"/>
              <a:buNone/>
            </a:pPr>
            <a:r>
              <a:rPr lang="fr-FR" sz="2400" i="1">
                <a:solidFill>
                  <a:schemeClr val="accent6"/>
                </a:solidFill>
                <a:latin typeface="Univers Light" panose="020B0403020202020204" pitchFamily="34" charset="0"/>
                <a:ea typeface="Catamaran"/>
                <a:cs typeface="Catamaran"/>
                <a:sym typeface="Catamaran"/>
              </a:rPr>
              <a:t>“Ven, Respira y </a:t>
            </a:r>
            <a:r>
              <a:rPr lang="fr-FR" sz="2400" b="1" i="1">
                <a:solidFill>
                  <a:schemeClr val="accent6"/>
                </a:solidFill>
                <a:latin typeface="Univers Light" panose="020B0403020202020204" pitchFamily="34" charset="0"/>
                <a:ea typeface="Catamaran"/>
                <a:cs typeface="Catamaran"/>
                <a:sym typeface="Catamaran"/>
              </a:rPr>
              <a:t>Calma</a:t>
            </a:r>
            <a:r>
              <a:rPr lang="fr-FR" sz="2400" i="1">
                <a:solidFill>
                  <a:schemeClr val="accent6"/>
                </a:solidFill>
                <a:latin typeface="Univers Light" panose="020B0403020202020204" pitchFamily="34" charset="0"/>
                <a:ea typeface="Catamaran"/>
                <a:cs typeface="Catamaran"/>
                <a:sym typeface="Catamaran"/>
              </a:rPr>
              <a:t>”</a:t>
            </a:r>
            <a:endParaRPr lang="fr-FR" sz="2400" i="1">
              <a:solidFill>
                <a:schemeClr val="accent6"/>
              </a:solidFill>
              <a:latin typeface="Univers Light" panose="020B0403020202020204" pitchFamily="34" charset="0"/>
              <a:ea typeface="Noto Sans Symbols"/>
              <a:cs typeface="Noto Sans Symbols"/>
              <a:sym typeface="Noto Sans Symbols"/>
            </a:endParaRPr>
          </a:p>
        </p:txBody>
      </p:sp>
    </p:spTree>
    <p:extLst>
      <p:ext uri="{BB962C8B-B14F-4D97-AF65-F5344CB8AC3E}">
        <p14:creationId xmlns:p14="http://schemas.microsoft.com/office/powerpoint/2010/main" val="367530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78bccec90d_0_0"/>
          <p:cNvSpPr txBox="1">
            <a:spLocks noGrp="1"/>
          </p:cNvSpPr>
          <p:nvPr>
            <p:ph type="title" idx="4294967295"/>
          </p:nvPr>
        </p:nvSpPr>
        <p:spPr>
          <a:xfrm>
            <a:off x="3367087" y="372621"/>
            <a:ext cx="5776913" cy="90805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Lexend Deca"/>
              <a:buNone/>
            </a:pPr>
            <a:r>
              <a:rPr lang="fr-FR" sz="5300" err="1">
                <a:solidFill>
                  <a:srgbClr val="EAEAEA"/>
                </a:solidFill>
                <a:latin typeface="Lexend Deca"/>
                <a:ea typeface="Lexend Deca"/>
                <a:cs typeface="Lexend Deca"/>
                <a:sym typeface="Lexend Deca"/>
              </a:rPr>
              <a:t>Problema</a:t>
            </a:r>
            <a:endParaRPr sz="5300" b="0" u="none" strike="noStrike">
              <a:solidFill>
                <a:srgbClr val="EAEAE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g378bccec90d_0_0"/>
          <p:cNvSpPr txBox="1">
            <a:spLocks noGrp="1"/>
          </p:cNvSpPr>
          <p:nvPr>
            <p:ph type="subTitle" idx="4294967295"/>
          </p:nvPr>
        </p:nvSpPr>
        <p:spPr>
          <a:xfrm>
            <a:off x="3281680" y="1421007"/>
            <a:ext cx="5854038" cy="2739625"/>
          </a:xfrm>
          <a:prstGeom prst="rect">
            <a:avLst/>
          </a:prstGeom>
          <a:solidFill>
            <a:srgbClr val="414141">
              <a:alpha val="7882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chemeClr val="hlink"/>
              </a:buClr>
              <a:buSzPts val="1100"/>
            </a:pP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Las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Instituciones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de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educación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superior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y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colegios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,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normalmente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no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cuenta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con los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equipos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de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apoyo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psicoeducativo</a:t>
            </a:r>
            <a:r>
              <a:rPr lang="es-ES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 </a:t>
            </a:r>
            <a:r>
              <a:rPr lang="es-ES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y/o los recursos necesarios para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una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atención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inmediata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,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guiada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y continua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hacia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 los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estudiantes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  <a:sym typeface="Noto Sans Symbols"/>
              </a:rPr>
              <a:t>.</a:t>
            </a:r>
            <a:endParaRPr lang="fr-FR" sz="1800" dirty="0">
              <a:solidFill>
                <a:srgbClr val="EAEAEA"/>
              </a:solidFill>
              <a:latin typeface="Univers Light" panose="020B0403020202020204" pitchFamily="34" charset="0"/>
              <a:ea typeface="Noto Sans Symbols"/>
              <a:cs typeface="Noto Sans Symbols"/>
            </a:endParaRPr>
          </a:p>
          <a:p>
            <a:pPr algn="ctr">
              <a:buSzPts val="1100"/>
            </a:pPr>
            <a:endParaRPr lang="fr-FR" sz="1800" dirty="0">
              <a:solidFill>
                <a:srgbClr val="EAEAEA"/>
              </a:solidFill>
              <a:latin typeface="Univers Light"/>
              <a:ea typeface="Noto Sans Symbols"/>
              <a:cs typeface="Noto Sans Symbols"/>
            </a:endParaRPr>
          </a:p>
          <a:p>
            <a:pPr algn="ctr">
              <a:buSzPts val="1100"/>
            </a:pP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Esto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deja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 a los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estudiantes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 solos ante las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crisis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 de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ansiedad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 o </a:t>
            </a:r>
            <a:r>
              <a:rPr lang="fr-FR" sz="1800" dirty="0" err="1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estrés</a:t>
            </a:r>
            <a:r>
              <a:rPr lang="fr-FR" sz="1800" dirty="0">
                <a:solidFill>
                  <a:srgbClr val="EAEAEA"/>
                </a:solidFill>
                <a:latin typeface="Univers Light"/>
                <a:ea typeface="Noto Sans Symbols"/>
                <a:cs typeface="Noto Sans Symbols"/>
              </a:rPr>
              <a:t>.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CF093B50-F6F0-4C95-A801-614F30FF36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4</a:t>
            </a:fld>
            <a:endParaRPr lang="es-C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E36CE9-C7DE-DE71-21D1-CF49338AC5A0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1280161"/>
            <a:ext cx="6254678" cy="2641600"/>
          </a:xfrm>
          <a:prstGeom prst="rect">
            <a:avLst/>
          </a:prstGeom>
          <a:solidFill>
            <a:srgbClr val="543600"/>
          </a:solidFill>
        </p:spPr>
        <p:txBody>
          <a:bodyPr lIns="91440" tIns="45720" rIns="91440" bIns="45720" anchor="ctr"/>
          <a:lstStyle/>
          <a:p>
            <a:pPr algn="ctr"/>
            <a:r>
              <a:rPr lang="es-ES" sz="2000" dirty="0">
                <a:solidFill>
                  <a:srgbClr val="EAEAEA"/>
                </a:solidFill>
                <a:latin typeface="Noto Sans Symbols"/>
                <a:ea typeface="Noto Sans Symbols"/>
              </a:rPr>
              <a:t>Los estudiantes requieren un recurso accesible que les permita manejar momentos de ansiedad, estrés o bloqueos emocionales que afectan a su bienestar.</a:t>
            </a:r>
            <a:endParaRPr lang="es-ES" sz="1200" dirty="0">
              <a:latin typeface="Noto Sans Symbols"/>
              <a:ea typeface="Noto Sans Symbols"/>
            </a:endParaRPr>
          </a:p>
          <a:p>
            <a:pPr algn="ctr"/>
            <a:endParaRPr lang="es-ES" sz="1200" dirty="0">
              <a:latin typeface="Noto Sans Symbols"/>
              <a:ea typeface="Noto Sans Symbols"/>
            </a:endParaRPr>
          </a:p>
          <a:p>
            <a:pPr algn="ctr"/>
            <a:r>
              <a:rPr lang="es-ES" sz="2000" dirty="0">
                <a:solidFill>
                  <a:srgbClr val="EAEAEA"/>
                </a:solidFill>
                <a:latin typeface="Noto Sans Symbols"/>
                <a:ea typeface="Noto Sans Symbols"/>
              </a:rPr>
              <a:t>Los estudiantes necesitan un espacio seguro para poder calmarse.</a:t>
            </a:r>
          </a:p>
        </p:txBody>
      </p:sp>
      <p:sp>
        <p:nvSpPr>
          <p:cNvPr id="5" name="Google Shape;153;g378bccec90d_1_1">
            <a:extLst>
              <a:ext uri="{FF2B5EF4-FFF2-40B4-BE49-F238E27FC236}">
                <a16:creationId xmlns:a16="http://schemas.microsoft.com/office/drawing/2014/main" id="{08B7E8C6-E6D6-E7F4-94DC-3F0A71EF07D3}"/>
              </a:ext>
            </a:extLst>
          </p:cNvPr>
          <p:cNvSpPr txBox="1">
            <a:spLocks/>
          </p:cNvSpPr>
          <p:nvPr/>
        </p:nvSpPr>
        <p:spPr>
          <a:xfrm>
            <a:off x="3880" y="1033"/>
            <a:ext cx="6254679" cy="1220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5400">
                <a:solidFill>
                  <a:srgbClr val="EAEAEA"/>
                </a:solidFill>
                <a:latin typeface="Lexend Deca"/>
              </a:rPr>
              <a:t>Necesidad</a:t>
            </a:r>
            <a:endParaRPr lang="fr-FR" sz="5400">
              <a:solidFill>
                <a:srgbClr val="EAEAEA"/>
              </a:solidFill>
              <a:latin typeface="Lexend Deca"/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DDC9E9C5-AD39-4398-B8B2-7EE5F579954E}"/>
              </a:ext>
            </a:extLst>
          </p:cNvPr>
          <p:cNvGrpSpPr/>
          <p:nvPr/>
        </p:nvGrpSpPr>
        <p:grpSpPr>
          <a:xfrm>
            <a:off x="2779441" y="4035669"/>
            <a:ext cx="6812452" cy="1295305"/>
            <a:chOff x="2780827" y="4034327"/>
            <a:chExt cx="6812452" cy="1295305"/>
          </a:xfrm>
        </p:grpSpPr>
        <p:sp>
          <p:nvSpPr>
            <p:cNvPr id="7" name="Google Shape;148;g378bccec90d_0_0">
              <a:extLst>
                <a:ext uri="{FF2B5EF4-FFF2-40B4-BE49-F238E27FC236}">
                  <a16:creationId xmlns:a16="http://schemas.microsoft.com/office/drawing/2014/main" id="{49E44B4C-CA8A-EB88-27BA-B8B8A29BFD47}"/>
                </a:ext>
              </a:extLst>
            </p:cNvPr>
            <p:cNvSpPr txBox="1"/>
            <p:nvPr/>
          </p:nvSpPr>
          <p:spPr>
            <a:xfrm>
              <a:off x="3637281" y="4265665"/>
              <a:ext cx="5506720" cy="710322"/>
            </a:xfrm>
            <a:prstGeom prst="rect">
              <a:avLst/>
            </a:prstGeom>
            <a:solidFill>
              <a:srgbClr val="543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3000" i="1" dirty="0">
                  <a:solidFill>
                    <a:srgbClr val="EAEAEA"/>
                  </a:solidFill>
                  <a:latin typeface="Caveat"/>
                  <a:ea typeface="Caveat"/>
                  <a:cs typeface="Caveat"/>
                  <a:sym typeface="Caveat"/>
                </a:rPr>
                <a:t>Los </a:t>
              </a:r>
              <a:r>
                <a:rPr lang="fr-FR" sz="3000" i="1" dirty="0" err="1">
                  <a:solidFill>
                    <a:srgbClr val="EAEAEA"/>
                  </a:solidFill>
                  <a:latin typeface="Caveat"/>
                  <a:ea typeface="Caveat"/>
                  <a:cs typeface="Caveat"/>
                  <a:sym typeface="Caveat"/>
                </a:rPr>
                <a:t>estudiantes</a:t>
              </a:r>
              <a:r>
                <a:rPr lang="fr-FR" sz="3000" i="1" dirty="0">
                  <a:solidFill>
                    <a:srgbClr val="EAEAEA"/>
                  </a:solidFill>
                  <a:latin typeface="Caveat"/>
                  <a:ea typeface="Caveat"/>
                  <a:cs typeface="Caveat"/>
                  <a:sym typeface="Caveat"/>
                </a:rPr>
                <a:t> </a:t>
              </a:r>
              <a:r>
                <a:rPr lang="fr-FR" sz="3000" i="1" dirty="0" err="1">
                  <a:solidFill>
                    <a:srgbClr val="EAEAEA"/>
                  </a:solidFill>
                  <a:latin typeface="Caveat"/>
                  <a:ea typeface="Caveat"/>
                  <a:cs typeface="Caveat"/>
                  <a:sym typeface="Caveat"/>
                </a:rPr>
                <a:t>necesitan</a:t>
              </a:r>
              <a:r>
                <a:rPr lang="fr-FR" sz="3000" i="1" dirty="0">
                  <a:solidFill>
                    <a:srgbClr val="EAEAEA"/>
                  </a:solidFill>
                  <a:latin typeface="Caveat"/>
                  <a:ea typeface="Caveat"/>
                  <a:cs typeface="Caveat"/>
                  <a:sym typeface="Caveat"/>
                </a:rPr>
                <a:t> un </a:t>
              </a:r>
              <a:r>
                <a:rPr lang="fr-FR" sz="3000" b="1" i="1" dirty="0" err="1">
                  <a:solidFill>
                    <a:srgbClr val="EAEAEA"/>
                  </a:solidFill>
                  <a:latin typeface="Caveat"/>
                  <a:ea typeface="Caveat"/>
                  <a:cs typeface="Caveat"/>
                  <a:sym typeface="Caveat"/>
                </a:rPr>
                <a:t>relajo</a:t>
              </a:r>
              <a:r>
                <a:rPr lang="fr-FR" sz="3000" b="1" i="1" dirty="0">
                  <a:solidFill>
                    <a:srgbClr val="EAEAEA"/>
                  </a:solidFill>
                  <a:latin typeface="Caveat"/>
                  <a:ea typeface="Caveat"/>
                  <a:cs typeface="Caveat"/>
                  <a:sym typeface="Caveat"/>
                </a:rPr>
                <a:t>…</a:t>
              </a:r>
              <a:endParaRPr sz="3000" b="1" i="1" dirty="0">
                <a:solidFill>
                  <a:srgbClr val="EAEAEA"/>
                </a:solidFill>
                <a:latin typeface="Caveat"/>
                <a:ea typeface="Caveat"/>
                <a:cs typeface="Caveat"/>
                <a:sym typeface="Caveat"/>
              </a:endParaRPr>
            </a:p>
          </p:txBody>
        </p:sp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00AFA027-F044-4A13-9424-F51304B8C410}"/>
                </a:ext>
              </a:extLst>
            </p:cNvPr>
            <p:cNvGrpSpPr/>
            <p:nvPr/>
          </p:nvGrpSpPr>
          <p:grpSpPr>
            <a:xfrm rot="2763392">
              <a:off x="3009546" y="3805608"/>
              <a:ext cx="1016435" cy="1473873"/>
              <a:chOff x="-140069" y="224604"/>
              <a:chExt cx="1531287" cy="1943900"/>
            </a:xfrm>
          </p:grpSpPr>
          <p:pic>
            <p:nvPicPr>
              <p:cNvPr id="8" name="Picture 2" descr="Pegatinas Notas PNG para descargar gratis">
                <a:extLst>
                  <a:ext uri="{FF2B5EF4-FFF2-40B4-BE49-F238E27FC236}">
                    <a16:creationId xmlns:a16="http://schemas.microsoft.com/office/drawing/2014/main" id="{4B6B7F4E-26ED-4005-8C76-8C275F53F4A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066814">
                <a:off x="12578" y="224604"/>
                <a:ext cx="1378640" cy="13786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Imagen 8" descr="Imagen que contiene estacionaria, monitor, grande, computadora&#10;&#10;El contenido generado por IA puede ser incorrecto.">
                <a:extLst>
                  <a:ext uri="{FF2B5EF4-FFF2-40B4-BE49-F238E27FC236}">
                    <a16:creationId xmlns:a16="http://schemas.microsoft.com/office/drawing/2014/main" id="{99C8FD76-0B37-4D53-B725-F311B2ED14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40069" y="549935"/>
                <a:ext cx="1487153" cy="1487153"/>
              </a:xfrm>
              <a:prstGeom prst="rect">
                <a:avLst/>
              </a:prstGeom>
            </p:spPr>
          </p:pic>
          <p:pic>
            <p:nvPicPr>
              <p:cNvPr id="10" name="Imagen 9">
                <a:extLst>
                  <a:ext uri="{FF2B5EF4-FFF2-40B4-BE49-F238E27FC236}">
                    <a16:creationId xmlns:a16="http://schemas.microsoft.com/office/drawing/2014/main" id="{95E1E74E-0619-479F-8721-72449DA8AE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573873">
                <a:off x="37634" y="1766914"/>
                <a:ext cx="901217" cy="401590"/>
              </a:xfrm>
              <a:prstGeom prst="rect">
                <a:avLst/>
              </a:prstGeom>
            </p:spPr>
          </p:pic>
        </p:grpSp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10A31A3C-0AD1-408D-89CC-F3D403A07545}"/>
                </a:ext>
              </a:extLst>
            </p:cNvPr>
            <p:cNvGrpSpPr/>
            <p:nvPr/>
          </p:nvGrpSpPr>
          <p:grpSpPr>
            <a:xfrm>
              <a:off x="8179005" y="4443256"/>
              <a:ext cx="1414274" cy="886376"/>
              <a:chOff x="7347815" y="3818676"/>
              <a:chExt cx="2403402" cy="1531933"/>
            </a:xfrm>
          </p:grpSpPr>
          <p:pic>
            <p:nvPicPr>
              <p:cNvPr id="12" name="Imagen 11" descr="Una flor rosa&#10;&#10;El contenido generado por IA puede ser incorrecto.">
                <a:extLst>
                  <a:ext uri="{FF2B5EF4-FFF2-40B4-BE49-F238E27FC236}">
                    <a16:creationId xmlns:a16="http://schemas.microsoft.com/office/drawing/2014/main" id="{A13212F4-A856-4B1A-948A-27C92BCDCA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1027434">
                <a:off x="7347815" y="4275598"/>
                <a:ext cx="1666309" cy="1075011"/>
              </a:xfrm>
              <a:prstGeom prst="rect">
                <a:avLst/>
              </a:prstGeom>
            </p:spPr>
          </p:pic>
          <p:pic>
            <p:nvPicPr>
              <p:cNvPr id="13" name="Imagen 12" descr="Una flor blanca&#10;&#10;El contenido generado por IA puede ser incorrecto.">
                <a:extLst>
                  <a:ext uri="{FF2B5EF4-FFF2-40B4-BE49-F238E27FC236}">
                    <a16:creationId xmlns:a16="http://schemas.microsoft.com/office/drawing/2014/main" id="{580451DE-C4E6-4E46-A617-D6B2D0AAB6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19811077">
                <a:off x="8118383" y="3818676"/>
                <a:ext cx="1632834" cy="1423326"/>
              </a:xfrm>
              <a:prstGeom prst="rect">
                <a:avLst/>
              </a:prstGeom>
            </p:spPr>
          </p:pic>
        </p:grpSp>
      </p:grp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00ECBBA-7798-464E-93E8-D384A50F97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37143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78bccec90d_1_1"/>
          <p:cNvSpPr txBox="1">
            <a:spLocks noGrp="1"/>
          </p:cNvSpPr>
          <p:nvPr>
            <p:ph type="title" idx="4294967295"/>
          </p:nvPr>
        </p:nvSpPr>
        <p:spPr>
          <a:xfrm>
            <a:off x="2889250" y="1"/>
            <a:ext cx="3365500" cy="1056640"/>
          </a:xfrm>
          <a:prstGeom prst="rect">
            <a:avLst/>
          </a:prstGeom>
          <a:solidFill>
            <a:srgbClr val="D6D2C6">
              <a:alpha val="65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Lexend Deca"/>
              <a:buNone/>
            </a:pPr>
            <a:r>
              <a:rPr lang="fr-FR" sz="53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Solución</a:t>
            </a:r>
            <a:endParaRPr sz="5300" b="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378bccec90d_1_1"/>
          <p:cNvSpPr txBox="1">
            <a:spLocks noGrp="1"/>
          </p:cNvSpPr>
          <p:nvPr>
            <p:ph type="subTitle" idx="4294967295"/>
          </p:nvPr>
        </p:nvSpPr>
        <p:spPr>
          <a:xfrm>
            <a:off x="401320" y="1242378"/>
            <a:ext cx="8341360" cy="3583622"/>
          </a:xfrm>
          <a:prstGeom prst="rect">
            <a:avLst/>
          </a:prstGeom>
          <a:solidFill>
            <a:srgbClr val="D0CCBF">
              <a:alpha val="76863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FR" sz="2400" b="1" err="1">
                <a:latin typeface="Univers Light" panose="020B0403020202020204" pitchFamily="34" charset="0"/>
                <a:ea typeface="Calibri"/>
              </a:rPr>
              <a:t>Brindarles</a:t>
            </a:r>
            <a:r>
              <a:rPr lang="fr-FR" sz="2400" b="1">
                <a:latin typeface="Univers Light" panose="020B0403020202020204" pitchFamily="34" charset="0"/>
                <a:ea typeface="Calibri"/>
              </a:rPr>
              <a:t> a los </a:t>
            </a:r>
            <a:r>
              <a:rPr lang="fr-FR" sz="2400" b="1" err="1">
                <a:latin typeface="Univers Light" panose="020B0403020202020204" pitchFamily="34" charset="0"/>
                <a:ea typeface="Calibri"/>
              </a:rPr>
              <a:t>estudiantes</a:t>
            </a:r>
            <a:r>
              <a:rPr lang="fr-FR" sz="2400" b="1">
                <a:latin typeface="Univers Light" panose="020B0403020202020204" pitchFamily="34" charset="0"/>
                <a:ea typeface="Calibri"/>
              </a:rPr>
              <a:t> un </a:t>
            </a:r>
            <a:r>
              <a:rPr lang="fr-FR" sz="2400" b="1" err="1">
                <a:latin typeface="Univers Light" panose="020B0403020202020204" pitchFamily="34" charset="0"/>
                <a:ea typeface="Calibri"/>
              </a:rPr>
              <a:t>espacio</a:t>
            </a:r>
            <a:r>
              <a:rPr lang="fr-FR" sz="2400" b="1">
                <a:latin typeface="Univers Light" panose="020B0403020202020204" pitchFamily="34" charset="0"/>
                <a:ea typeface="Calibri"/>
              </a:rPr>
              <a:t> </a:t>
            </a:r>
            <a:r>
              <a:rPr lang="fr-FR" sz="2400" b="1" err="1">
                <a:latin typeface="Univers Light" panose="020B0403020202020204" pitchFamily="34" charset="0"/>
                <a:ea typeface="Calibri"/>
              </a:rPr>
              <a:t>inmersivo</a:t>
            </a:r>
            <a:r>
              <a:rPr lang="fr-FR" sz="2400" b="1">
                <a:latin typeface="Univers Light" panose="020B0403020202020204" pitchFamily="34" charset="0"/>
                <a:ea typeface="Calibri"/>
              </a:rPr>
              <a:t> con </a:t>
            </a:r>
            <a:r>
              <a:rPr lang="fr-FR" sz="2400" b="1" err="1">
                <a:latin typeface="Univers Light" panose="020B0403020202020204" pitchFamily="34" charset="0"/>
                <a:ea typeface="Calibri"/>
              </a:rPr>
              <a:t>tecnología</a:t>
            </a:r>
            <a:r>
              <a:rPr lang="fr-FR" sz="2400" b="1">
                <a:latin typeface="Univers Light" panose="020B0403020202020204" pitchFamily="34" charset="0"/>
                <a:ea typeface="Calibri"/>
              </a:rPr>
              <a:t> de </a:t>
            </a:r>
            <a:r>
              <a:rPr lang="fr-FR" sz="2400" b="1" err="1">
                <a:latin typeface="Univers Light" panose="020B0403020202020204" pitchFamily="34" charset="0"/>
                <a:ea typeface="Calibri"/>
              </a:rPr>
              <a:t>realidad</a:t>
            </a:r>
            <a:r>
              <a:rPr lang="fr-FR" sz="2400" b="1">
                <a:latin typeface="Univers Light" panose="020B0403020202020204" pitchFamily="34" charset="0"/>
                <a:ea typeface="Calibri"/>
              </a:rPr>
              <a:t> </a:t>
            </a:r>
            <a:r>
              <a:rPr lang="fr-FR" sz="2400" b="1" err="1">
                <a:latin typeface="Univers Light" panose="020B0403020202020204" pitchFamily="34" charset="0"/>
                <a:ea typeface="Calibri"/>
              </a:rPr>
              <a:t>virtual</a:t>
            </a:r>
            <a:r>
              <a:rPr lang="fr-FR" sz="2400" b="1">
                <a:latin typeface="Univers Light" panose="020B0403020202020204" pitchFamily="34" charset="0"/>
                <a:ea typeface="Calibri"/>
              </a:rPr>
              <a:t> (VR), que </a:t>
            </a:r>
            <a:r>
              <a:rPr lang="fr-FR" sz="2400" b="1" err="1">
                <a:latin typeface="Univers Light" panose="020B0403020202020204" pitchFamily="34" charset="0"/>
                <a:ea typeface="Calibri"/>
              </a:rPr>
              <a:t>permita</a:t>
            </a:r>
            <a:r>
              <a:rPr lang="fr-FR" sz="2400" b="1">
                <a:latin typeface="Univers Light" panose="020B0403020202020204" pitchFamily="34" charset="0"/>
                <a:ea typeface="Calibri"/>
              </a:rPr>
              <a:t>:</a:t>
            </a:r>
            <a:br>
              <a:rPr lang="es-ES" b="1">
                <a:latin typeface="Univers Light" panose="020B0403020202020204" pitchFamily="34" charset="0"/>
                <a:ea typeface="Calibri"/>
              </a:rPr>
            </a:br>
            <a:endParaRPr lang="fr-FR" sz="1200">
              <a:latin typeface="Univers Light" panose="020B0403020202020204" pitchFamily="34" charset="0"/>
              <a:ea typeface="Calibri"/>
              <a:cs typeface="Calibri"/>
            </a:endParaRPr>
          </a:p>
          <a:p>
            <a:pPr marL="457200" indent="-457200">
              <a:buSzPct val="90000"/>
              <a:buFontTx/>
              <a:buChar char="☼"/>
            </a:pP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</a:rPr>
              <a:t>Encontrar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contención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emocional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en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momentos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de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crisis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.</a:t>
            </a:r>
            <a:br>
              <a:rPr lang="fr-FR" sz="2400">
                <a:latin typeface="Univers Light" panose="020B0403020202020204" pitchFamily="34" charset="0"/>
                <a:ea typeface="Calibri"/>
                <a:cs typeface="Calibri"/>
              </a:rPr>
            </a:br>
            <a:r>
              <a:rPr lang="en-US" sz="1050">
                <a:latin typeface="Univers Light" panose="020B0403020202020204" pitchFamily="34" charset="0"/>
                <a:ea typeface="Calibri"/>
              </a:rPr>
              <a:t> </a:t>
            </a:r>
          </a:p>
          <a:p>
            <a:pPr marL="457200" indent="-457200">
              <a:buSzPct val="90000"/>
              <a:buFontTx/>
              <a:buChar char="☼"/>
            </a:pP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Entrenar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habilidades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de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autorregulación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emocional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dos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veces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por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semana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.</a:t>
            </a:r>
            <a:br>
              <a:rPr lang="fr-FR" sz="2400">
                <a:latin typeface="Univers Light" panose="020B0403020202020204" pitchFamily="34" charset="0"/>
                <a:ea typeface="Calibri"/>
                <a:cs typeface="Calibri"/>
              </a:rPr>
            </a:br>
            <a:r>
              <a:rPr lang="es-ES" sz="1100">
                <a:latin typeface="Univers Light" panose="020B0403020202020204" pitchFamily="34" charset="0"/>
                <a:ea typeface="Calibri"/>
                <a:cs typeface="Calibri"/>
              </a:rPr>
              <a:t> </a:t>
            </a:r>
            <a:endParaRPr lang="es-ES" sz="1100">
              <a:latin typeface="Univers Light" panose="020B0403020202020204" pitchFamily="34" charset="0"/>
              <a:ea typeface="Calibri"/>
              <a:cs typeface="Calibri"/>
              <a:sym typeface="Noto Sans Symbols"/>
            </a:endParaRPr>
          </a:p>
          <a:p>
            <a:pPr marL="457200" indent="-457200">
              <a:buSzPct val="90000"/>
              <a:buFontTx/>
              <a:buChar char="☼"/>
            </a:pP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Sentirse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acompañados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a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través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de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una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voz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guiada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empática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y </a:t>
            </a:r>
            <a:r>
              <a:rPr lang="fr-FR" sz="2400" err="1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ejercicios</a:t>
            </a:r>
            <a:r>
              <a:rPr lang="fr-FR" sz="2400">
                <a:latin typeface="Univers Light" panose="020B0403020202020204" pitchFamily="34" charset="0"/>
                <a:ea typeface="Calibri"/>
                <a:cs typeface="Calibri"/>
                <a:sym typeface="Noto Sans Symbols"/>
              </a:rPr>
              <a:t> sensoriales.</a:t>
            </a:r>
            <a:endParaRPr lang="es-ES" sz="2400">
              <a:latin typeface="Univers Light" panose="020B0403020202020204" pitchFamily="34" charset="0"/>
              <a:ea typeface="Calibri"/>
              <a:cs typeface="Calibri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BC906F5-8486-4737-917A-8FC85117E1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6</a:t>
            </a:fld>
            <a:endParaRPr lang="es-C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Shape 152">
          <a:extLst>
            <a:ext uri="{FF2B5EF4-FFF2-40B4-BE49-F238E27FC236}">
              <a16:creationId xmlns:a16="http://schemas.microsoft.com/office/drawing/2014/main" id="{A84E68FE-53DD-9796-C5E4-C263B1B0C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1032CBF-3BA7-413E-82B4-2EAF6B146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54" y="2734560"/>
            <a:ext cx="2232575" cy="2379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46A988BF-2BCE-400D-8A38-3AE1260FC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426" y="2828796"/>
            <a:ext cx="1935919" cy="2199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7E684FB-5152-404D-BB16-DC69BA2C2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6642" y="2734560"/>
            <a:ext cx="2231846" cy="22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Google Shape;153;g378bccec90d_1_1">
            <a:extLst>
              <a:ext uri="{FF2B5EF4-FFF2-40B4-BE49-F238E27FC236}">
                <a16:creationId xmlns:a16="http://schemas.microsoft.com/office/drawing/2014/main" id="{5B4CCD7E-313F-BED0-E8C0-3D1BD712FBC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07751" y="-912616"/>
            <a:ext cx="3810664" cy="1915886"/>
          </a:xfrm>
          <a:prstGeom prst="cloud">
            <a:avLst/>
          </a:prstGeom>
          <a:solidFill>
            <a:srgbClr val="F7F8FB"/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Lexend Deca"/>
              <a:buNone/>
            </a:pPr>
            <a:br>
              <a:rPr lang="fr-FR" sz="4800" b="1" dirty="0">
                <a:solidFill>
                  <a:schemeClr val="dk1"/>
                </a:solidFill>
                <a:latin typeface="Univers Light" panose="020B0403020202020204" pitchFamily="34" charset="0"/>
                <a:sym typeface="Lexend Deca"/>
              </a:rPr>
            </a:br>
            <a:r>
              <a:rPr lang="fr-FR" sz="4800" b="1" dirty="0" err="1">
                <a:solidFill>
                  <a:schemeClr val="dk1"/>
                </a:solidFill>
                <a:latin typeface="Univers Light" panose="020B0403020202020204" pitchFamily="34" charset="0"/>
                <a:sym typeface="Lexend Deca"/>
              </a:rPr>
              <a:t>Épicas</a:t>
            </a:r>
            <a:endParaRPr lang="fr-FR" sz="4800" b="1" u="none" strike="noStrike" dirty="0">
              <a:solidFill>
                <a:schemeClr val="dk1"/>
              </a:solidFill>
              <a:latin typeface="Univers Light" panose="020B0403020202020204" pitchFamily="34" charset="0"/>
              <a:sym typeface="Arial"/>
            </a:endParaRPr>
          </a:p>
        </p:txBody>
      </p:sp>
      <p:sp>
        <p:nvSpPr>
          <p:cNvPr id="40" name="Rectángulo: esquinas redondeadas 39">
            <a:extLst>
              <a:ext uri="{FF2B5EF4-FFF2-40B4-BE49-F238E27FC236}">
                <a16:creationId xmlns:a16="http://schemas.microsoft.com/office/drawing/2014/main" id="{BCC73AFF-B44F-09AE-405D-B1A1CB747A1A}"/>
              </a:ext>
            </a:extLst>
          </p:cNvPr>
          <p:cNvSpPr/>
          <p:nvPr/>
        </p:nvSpPr>
        <p:spPr>
          <a:xfrm>
            <a:off x="847933" y="4626058"/>
            <a:ext cx="1759818" cy="354262"/>
          </a:xfrm>
          <a:prstGeom prst="roundRect">
            <a:avLst/>
          </a:prstGeom>
          <a:solidFill>
            <a:srgbClr val="EAE0CF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es-ES">
                <a:solidFill>
                  <a:srgbClr val="525252"/>
                </a:solidFill>
                <a:cs typeface="Arial"/>
              </a:rPr>
              <a:t>Estudiante</a:t>
            </a:r>
            <a:endParaRPr lang="es-ES">
              <a:solidFill>
                <a:srgbClr val="525252"/>
              </a:solidFill>
            </a:endParaRPr>
          </a:p>
        </p:txBody>
      </p:sp>
      <p:sp>
        <p:nvSpPr>
          <p:cNvPr id="42" name="Rectángulo: esquinas redondeadas 41">
            <a:extLst>
              <a:ext uri="{FF2B5EF4-FFF2-40B4-BE49-F238E27FC236}">
                <a16:creationId xmlns:a16="http://schemas.microsoft.com/office/drawing/2014/main" id="{F2A954E5-EF68-ACC6-DA41-A166600C6EBD}"/>
              </a:ext>
            </a:extLst>
          </p:cNvPr>
          <p:cNvSpPr/>
          <p:nvPr/>
        </p:nvSpPr>
        <p:spPr>
          <a:xfrm>
            <a:off x="3459016" y="4627211"/>
            <a:ext cx="1759818" cy="371509"/>
          </a:xfrm>
          <a:prstGeom prst="roundRect">
            <a:avLst/>
          </a:prstGeom>
          <a:solidFill>
            <a:srgbClr val="EAE0CF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es-ES">
                <a:solidFill>
                  <a:srgbClr val="525252"/>
                </a:solidFill>
                <a:cs typeface="Arial"/>
              </a:rPr>
              <a:t>Docente</a:t>
            </a:r>
            <a:endParaRPr lang="es-ES">
              <a:solidFill>
                <a:srgbClr val="525252"/>
              </a:solidFill>
            </a:endParaRPr>
          </a:p>
        </p:txBody>
      </p:sp>
      <p:sp>
        <p:nvSpPr>
          <p:cNvPr id="44" name="Rectángulo: esquinas redondeadas 43">
            <a:extLst>
              <a:ext uri="{FF2B5EF4-FFF2-40B4-BE49-F238E27FC236}">
                <a16:creationId xmlns:a16="http://schemas.microsoft.com/office/drawing/2014/main" id="{971F6015-7990-8667-B363-A00AA6E8C063}"/>
              </a:ext>
            </a:extLst>
          </p:cNvPr>
          <p:cNvSpPr/>
          <p:nvPr/>
        </p:nvSpPr>
        <p:spPr>
          <a:xfrm>
            <a:off x="6087689" y="4613513"/>
            <a:ext cx="1807683" cy="354262"/>
          </a:xfrm>
          <a:prstGeom prst="roundRect">
            <a:avLst/>
          </a:prstGeom>
          <a:solidFill>
            <a:srgbClr val="EAE0CF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es-ES">
                <a:solidFill>
                  <a:srgbClr val="525252"/>
                </a:solidFill>
                <a:cs typeface="Arial"/>
              </a:rPr>
              <a:t>Psicólogo</a:t>
            </a:r>
            <a:endParaRPr lang="es-ES">
              <a:solidFill>
                <a:srgbClr val="525252"/>
              </a:solidFill>
            </a:endParaRPr>
          </a:p>
        </p:txBody>
      </p:sp>
      <p:sp>
        <p:nvSpPr>
          <p:cNvPr id="34" name="Bocadillo: rectángulo con esquinas redondeadas 33">
            <a:extLst>
              <a:ext uri="{FF2B5EF4-FFF2-40B4-BE49-F238E27FC236}">
                <a16:creationId xmlns:a16="http://schemas.microsoft.com/office/drawing/2014/main" id="{8B918503-AE48-5EBB-AEF4-65B7EB1E703F}"/>
              </a:ext>
            </a:extLst>
          </p:cNvPr>
          <p:cNvSpPr/>
          <p:nvPr/>
        </p:nvSpPr>
        <p:spPr>
          <a:xfrm>
            <a:off x="2058114" y="2137258"/>
            <a:ext cx="1743675" cy="1036852"/>
          </a:xfrm>
          <a:prstGeom prst="wedgeRoundRectCallout">
            <a:avLst>
              <a:gd name="adj1" fmla="val -42485"/>
              <a:gd name="adj2" fmla="val 68783"/>
              <a:gd name="adj3" fmla="val 16667"/>
            </a:avLst>
          </a:prstGeom>
          <a:solidFill>
            <a:srgbClr val="E8ECEA"/>
          </a:solidFill>
          <a:ln w="12700"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1200" dirty="0">
                <a:solidFill>
                  <a:schemeClr val="tx1"/>
                </a:solidFill>
                <a:cs typeface="Arial"/>
              </a:rPr>
              <a:t>Necesito una forma de poder regularizarme en situaciones de alto estrés o ansiedad.</a:t>
            </a:r>
          </a:p>
        </p:txBody>
      </p:sp>
      <p:sp>
        <p:nvSpPr>
          <p:cNvPr id="36" name="Bocadillo: rectángulo con esquinas redondeadas 35">
            <a:extLst>
              <a:ext uri="{FF2B5EF4-FFF2-40B4-BE49-F238E27FC236}">
                <a16:creationId xmlns:a16="http://schemas.microsoft.com/office/drawing/2014/main" id="{FEF96857-4342-00F4-3C06-A44B285DC440}"/>
              </a:ext>
            </a:extLst>
          </p:cNvPr>
          <p:cNvSpPr/>
          <p:nvPr/>
        </p:nvSpPr>
        <p:spPr>
          <a:xfrm>
            <a:off x="4669941" y="2079071"/>
            <a:ext cx="1807684" cy="1072166"/>
          </a:xfrm>
          <a:prstGeom prst="wedgeRoundRectCallout">
            <a:avLst>
              <a:gd name="adj1" fmla="val -38625"/>
              <a:gd name="adj2" fmla="val 74498"/>
              <a:gd name="adj3" fmla="val 16667"/>
            </a:avLst>
          </a:prstGeom>
          <a:solidFill>
            <a:srgbClr val="E8ECEA"/>
          </a:solidFill>
          <a:ln w="12700">
            <a:solidFill>
              <a:schemeClr val="tx1"/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1200" dirty="0">
                <a:solidFill>
                  <a:schemeClr val="tx1"/>
                </a:solidFill>
                <a:cs typeface="Arial"/>
              </a:rPr>
              <a:t>Necesito una forma de ayudar a mis estudiantes que se desregularizan durante las clases</a:t>
            </a:r>
            <a:endParaRPr lang="es-ES" sz="1200" dirty="0">
              <a:solidFill>
                <a:schemeClr val="tx1"/>
              </a:solidFill>
            </a:endParaRPr>
          </a:p>
        </p:txBody>
      </p:sp>
      <p:sp>
        <p:nvSpPr>
          <p:cNvPr id="38" name="Bocadillo: rectángulo con esquinas redondeadas 37">
            <a:extLst>
              <a:ext uri="{FF2B5EF4-FFF2-40B4-BE49-F238E27FC236}">
                <a16:creationId xmlns:a16="http://schemas.microsoft.com/office/drawing/2014/main" id="{9C3FF63D-A189-0237-3D74-532B2F17F3B8}"/>
              </a:ext>
            </a:extLst>
          </p:cNvPr>
          <p:cNvSpPr/>
          <p:nvPr/>
        </p:nvSpPr>
        <p:spPr>
          <a:xfrm>
            <a:off x="7524326" y="2184223"/>
            <a:ext cx="1562988" cy="1063243"/>
          </a:xfrm>
          <a:prstGeom prst="wedgeRoundRectCallout">
            <a:avLst>
              <a:gd name="adj1" fmla="val -49065"/>
              <a:gd name="adj2" fmla="val 73589"/>
              <a:gd name="adj3" fmla="val 16667"/>
            </a:avLst>
          </a:prstGeom>
          <a:solidFill>
            <a:srgbClr val="E8ECEA"/>
          </a:solidFill>
          <a:ln w="12700"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1200" dirty="0">
                <a:solidFill>
                  <a:schemeClr val="tx1"/>
                </a:solidFill>
                <a:cs typeface="Arial"/>
              </a:rPr>
              <a:t>Necesito una forma de poder apoyar a los estudiantes</a:t>
            </a:r>
          </a:p>
        </p:txBody>
      </p:sp>
      <p:sp>
        <p:nvSpPr>
          <p:cNvPr id="52" name="Bocadillo nube: nube 51">
            <a:extLst>
              <a:ext uri="{FF2B5EF4-FFF2-40B4-BE49-F238E27FC236}">
                <a16:creationId xmlns:a16="http://schemas.microsoft.com/office/drawing/2014/main" id="{588A47BD-A427-C1A7-2019-7808E0DAA779}"/>
              </a:ext>
            </a:extLst>
          </p:cNvPr>
          <p:cNvSpPr/>
          <p:nvPr/>
        </p:nvSpPr>
        <p:spPr>
          <a:xfrm flipH="1">
            <a:off x="148811" y="1281776"/>
            <a:ext cx="1922164" cy="1012780"/>
          </a:xfrm>
          <a:prstGeom prst="cloudCallout">
            <a:avLst>
              <a:gd name="adj1" fmla="val -15377"/>
              <a:gd name="adj2" fmla="val 102244"/>
            </a:avLst>
          </a:prstGeom>
          <a:solidFill>
            <a:srgbClr val="F5F3ED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dirty="0">
                <a:solidFill>
                  <a:srgbClr val="4D442B"/>
                </a:solidFill>
                <a:cs typeface="Arial"/>
              </a:rPr>
              <a:t>Para calmarme</a:t>
            </a:r>
          </a:p>
        </p:txBody>
      </p:sp>
      <p:sp>
        <p:nvSpPr>
          <p:cNvPr id="54" name="Bocadillo nube: nube 53">
            <a:extLst>
              <a:ext uri="{FF2B5EF4-FFF2-40B4-BE49-F238E27FC236}">
                <a16:creationId xmlns:a16="http://schemas.microsoft.com/office/drawing/2014/main" id="{AF032220-AFDD-45A8-B2CC-E21617EAF168}"/>
              </a:ext>
            </a:extLst>
          </p:cNvPr>
          <p:cNvSpPr/>
          <p:nvPr/>
        </p:nvSpPr>
        <p:spPr>
          <a:xfrm flipH="1">
            <a:off x="3150017" y="1074757"/>
            <a:ext cx="2377816" cy="1090009"/>
          </a:xfrm>
          <a:prstGeom prst="cloudCallout">
            <a:avLst>
              <a:gd name="adj1" fmla="val -399"/>
              <a:gd name="adj2" fmla="val 114438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1600" b="1">
                <a:solidFill>
                  <a:srgbClr val="4D442B"/>
                </a:solidFill>
                <a:cs typeface="Arial"/>
              </a:rPr>
              <a:t>Para ayudar a mis alumnos</a:t>
            </a:r>
          </a:p>
        </p:txBody>
      </p:sp>
      <p:sp>
        <p:nvSpPr>
          <p:cNvPr id="56" name="Bocadillo nube: nube 55">
            <a:extLst>
              <a:ext uri="{FF2B5EF4-FFF2-40B4-BE49-F238E27FC236}">
                <a16:creationId xmlns:a16="http://schemas.microsoft.com/office/drawing/2014/main" id="{257B0BC1-874E-6BD4-1058-0E64CBB090F3}"/>
              </a:ext>
            </a:extLst>
          </p:cNvPr>
          <p:cNvSpPr/>
          <p:nvPr/>
        </p:nvSpPr>
        <p:spPr>
          <a:xfrm flipH="1">
            <a:off x="6477625" y="1160451"/>
            <a:ext cx="2362372" cy="1005057"/>
          </a:xfrm>
          <a:prstGeom prst="cloudCallout">
            <a:avLst>
              <a:gd name="adj1" fmla="val 25045"/>
              <a:gd name="adj2" fmla="val 125159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b="1" dirty="0">
                <a:solidFill>
                  <a:srgbClr val="4D442B"/>
                </a:solidFill>
                <a:cs typeface="Arial"/>
              </a:rPr>
              <a:t>Para apoyar a los estudiantes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D64F6E3-DE18-46C4-AD8F-C44445A1FE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92858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32FD4C-B238-D50F-5BF9-F36426D61C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739458"/>
            <a:ext cx="5356860" cy="677862"/>
          </a:xfrm>
          <a:prstGeom prst="rect">
            <a:avLst/>
          </a:prstGeom>
          <a:solidFill>
            <a:srgbClr val="3E4041">
              <a:alpha val="10196"/>
            </a:srgbClr>
          </a:solidFill>
        </p:spPr>
        <p:txBody>
          <a:bodyPr anchor="ctr"/>
          <a:lstStyle/>
          <a:p>
            <a:r>
              <a:rPr lang="es-ES" sz="2800" dirty="0"/>
              <a:t>Requerimientos Funcionales</a:t>
            </a:r>
          </a:p>
        </p:txBody>
      </p:sp>
      <p:sp>
        <p:nvSpPr>
          <p:cNvPr id="5" name="Marcador de texto 2">
            <a:extLst>
              <a:ext uri="{FF2B5EF4-FFF2-40B4-BE49-F238E27FC236}">
                <a16:creationId xmlns:a16="http://schemas.microsoft.com/office/drawing/2014/main" id="{502E9701-45EC-3799-54E3-9350799AA96D}"/>
              </a:ext>
            </a:extLst>
          </p:cNvPr>
          <p:cNvSpPr txBox="1">
            <a:spLocks/>
          </p:cNvSpPr>
          <p:nvPr/>
        </p:nvSpPr>
        <p:spPr>
          <a:xfrm>
            <a:off x="0" y="1554890"/>
            <a:ext cx="5356860" cy="3300627"/>
          </a:xfrm>
          <a:prstGeom prst="rect">
            <a:avLst/>
          </a:prstGeom>
          <a:solidFill>
            <a:srgbClr val="3E4041">
              <a:alpha val="10196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102000"/>
              <a:buFont typeface="Arial"/>
              <a:buChar char="•"/>
            </a:pPr>
            <a:r>
              <a:rPr lang="es-ES" sz="2000" b="1" dirty="0">
                <a:latin typeface="Univers Light"/>
              </a:rPr>
              <a:t>Ejercicios para la regularización: </a:t>
            </a:r>
            <a:br>
              <a:rPr lang="es-ES" sz="2000" dirty="0">
                <a:latin typeface="Univers Light"/>
              </a:rPr>
            </a:br>
            <a:r>
              <a:rPr lang="es-ES" sz="1600" dirty="0"/>
              <a:t>Actividades guiadas para estabilizar emociones.</a:t>
            </a:r>
            <a:endParaRPr lang="es-ES" sz="1600" dirty="0">
              <a:latin typeface="Univers Light" panose="020B0403020202020204" pitchFamily="34" charset="0"/>
            </a:endParaRPr>
          </a:p>
          <a:p>
            <a:pPr>
              <a:buSzPct val="102000"/>
              <a:buFont typeface="Arial"/>
              <a:buChar char="•"/>
            </a:pPr>
            <a:r>
              <a:rPr lang="es-ES" sz="2000" b="1" dirty="0">
                <a:latin typeface="Univers Light"/>
              </a:rPr>
              <a:t>Experiencia guiada por voz acompañante:</a:t>
            </a:r>
            <a:br>
              <a:rPr lang="es-ES" sz="2000" dirty="0">
                <a:latin typeface="Univers Light"/>
              </a:rPr>
            </a:br>
            <a:r>
              <a:rPr lang="es-ES" sz="1600" dirty="0"/>
              <a:t>Una voz suave guía cada paso y entrega instrucciones según el proceso presente a la situación.</a:t>
            </a:r>
          </a:p>
          <a:p>
            <a:pPr>
              <a:buSzPct val="102000"/>
              <a:buFont typeface="Arial"/>
              <a:buChar char="•"/>
            </a:pPr>
            <a:r>
              <a:rPr lang="es-ES" b="1" dirty="0">
                <a:latin typeface="Univers Light"/>
              </a:rPr>
              <a:t>Guía visual Minimalista:</a:t>
            </a:r>
            <a:br>
              <a:rPr lang="es-ES" sz="1600" dirty="0">
                <a:latin typeface="Univers Light"/>
              </a:rPr>
            </a:br>
            <a:r>
              <a:rPr lang="es-ES" sz="1600" dirty="0">
                <a:latin typeface="Univers Light"/>
              </a:rPr>
              <a:t>Se muestran gestos, íconos o pequeñas animaciones.</a:t>
            </a:r>
          </a:p>
          <a:p>
            <a:pPr>
              <a:buSzPct val="102000"/>
              <a:buFont typeface="Arial"/>
              <a:buChar char="•"/>
            </a:pPr>
            <a:r>
              <a:rPr lang="es-ES" b="1" dirty="0">
                <a:latin typeface="Univers Light"/>
              </a:rPr>
              <a:t>Objetos Interactivos Terapéuticos:</a:t>
            </a:r>
            <a:br>
              <a:rPr lang="es-ES" sz="1600" b="1" dirty="0">
                <a:latin typeface="Univers Light"/>
              </a:rPr>
            </a:br>
            <a:r>
              <a:rPr lang="es-ES" sz="1600" dirty="0">
                <a:latin typeface="Univers Light"/>
              </a:rPr>
              <a:t>Brinda diversos objetos interactivos con distintas funcionalidades.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58A35560-7F7C-4F72-AA19-C54A13919F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6140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F74710-C208-2359-DEFC-878087034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62229E-8090-C092-7E4C-D6FEE6C0EEC3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736850" y="992981"/>
            <a:ext cx="6407150" cy="4150519"/>
          </a:xfrm>
          <a:prstGeom prst="rect">
            <a:avLst/>
          </a:prstGeom>
          <a:solidFill>
            <a:srgbClr val="252627">
              <a:alpha val="85098"/>
            </a:srgbClr>
          </a:solidFill>
        </p:spPr>
        <p:txBody>
          <a:bodyPr lIns="91440" tIns="45720" rIns="91440" bIns="45720" anchor="ctr">
            <a:noAutofit/>
          </a:bodyPr>
          <a:lstStyle/>
          <a:p>
            <a:pPr marL="285750" lvl="1" indent="-285750">
              <a:spcBef>
                <a:spcPts val="50"/>
              </a:spcBef>
              <a:buClr>
                <a:schemeClr val="accent6"/>
              </a:buClr>
              <a:buSzPct val="102000"/>
              <a:buFont typeface="Arial" panose="020B0604020202020204" pitchFamily="34" charset="0"/>
              <a:buChar char="►"/>
            </a:pPr>
            <a:endParaRPr lang="es-MX" sz="1800" dirty="0">
              <a:solidFill>
                <a:schemeClr val="accent6"/>
              </a:solidFill>
            </a:endParaRPr>
          </a:p>
          <a:p>
            <a:pPr marL="285750" lvl="1" indent="-285750">
              <a:spcBef>
                <a:spcPts val="50"/>
              </a:spcBef>
              <a:buClr>
                <a:schemeClr val="accent6"/>
              </a:buClr>
              <a:buSzPct val="102000"/>
              <a:buFont typeface="Arial" panose="020B0604020202020204" pitchFamily="34" charset="0"/>
              <a:buChar char="►"/>
            </a:pPr>
            <a:r>
              <a:rPr lang="es-MX" sz="1800" dirty="0">
                <a:solidFill>
                  <a:schemeClr val="accent6"/>
                </a:solidFill>
              </a:rPr>
              <a:t>Accesibilidad y usabilidad para que cualquier usuario comprenda y navegue el entorno sin esfuerzo.</a:t>
            </a:r>
            <a:br>
              <a:rPr lang="es-MX" sz="1800" dirty="0">
                <a:solidFill>
                  <a:schemeClr val="accent6"/>
                </a:solidFill>
              </a:rPr>
            </a:br>
            <a:endParaRPr lang="es-MX" sz="1800" dirty="0">
              <a:solidFill>
                <a:schemeClr val="accent6"/>
              </a:solidFill>
            </a:endParaRPr>
          </a:p>
          <a:p>
            <a:pPr marL="285750" indent="-285750">
              <a:spcBef>
                <a:spcPts val="50"/>
              </a:spcBef>
              <a:buClr>
                <a:schemeClr val="accent6"/>
              </a:buClr>
              <a:buSzPct val="102000"/>
              <a:buFont typeface="Arial" panose="020B0604020202020204" pitchFamily="34" charset="0"/>
              <a:buChar char="►"/>
            </a:pPr>
            <a:r>
              <a:rPr lang="es-MX" sz="1800" dirty="0">
                <a:solidFill>
                  <a:schemeClr val="accent6"/>
                </a:solidFill>
              </a:rPr>
              <a:t>Compatibilidad con dispositivos VR para un funcionamiento estable.</a:t>
            </a:r>
            <a:br>
              <a:rPr lang="es-MX" sz="1800" dirty="0">
                <a:solidFill>
                  <a:schemeClr val="accent6"/>
                </a:solidFill>
              </a:rPr>
            </a:br>
            <a:endParaRPr lang="es-MX" sz="1800" dirty="0">
              <a:solidFill>
                <a:schemeClr val="accent6"/>
              </a:solidFill>
            </a:endParaRPr>
          </a:p>
          <a:p>
            <a:pPr marL="285750" indent="-285750">
              <a:spcBef>
                <a:spcPts val="50"/>
              </a:spcBef>
              <a:buClr>
                <a:schemeClr val="accent6"/>
              </a:buClr>
              <a:buSzPct val="102000"/>
              <a:buFont typeface="Arial" panose="020B0604020202020204" pitchFamily="34" charset="0"/>
              <a:buChar char="►"/>
            </a:pPr>
            <a:r>
              <a:rPr lang="es-MX" sz="1800" dirty="0">
                <a:solidFill>
                  <a:schemeClr val="accent6"/>
                </a:solidFill>
              </a:rPr>
              <a:t>Confiabilidad y rendimiento optimizados para mantener una experiencia inmersiva fluida.</a:t>
            </a:r>
            <a:br>
              <a:rPr lang="es-MX" sz="1800" dirty="0">
                <a:solidFill>
                  <a:schemeClr val="accent6"/>
                </a:solidFill>
              </a:rPr>
            </a:br>
            <a:endParaRPr lang="es-MX" sz="1800" dirty="0">
              <a:solidFill>
                <a:schemeClr val="accent6"/>
              </a:solidFill>
            </a:endParaRPr>
          </a:p>
          <a:p>
            <a:pPr marL="285750" indent="-285750">
              <a:spcBef>
                <a:spcPts val="50"/>
              </a:spcBef>
              <a:buClr>
                <a:schemeClr val="accent6"/>
              </a:buClr>
              <a:buSzPct val="102000"/>
              <a:buFont typeface="Arial" panose="020B0604020202020204" pitchFamily="34" charset="0"/>
              <a:buChar char="►"/>
            </a:pPr>
            <a:r>
              <a:rPr lang="es-MX" sz="1800" dirty="0">
                <a:solidFill>
                  <a:schemeClr val="accent6"/>
                </a:solidFill>
              </a:rPr>
              <a:t>Ambiente virtual diseñado para la relajación: efectos visuales, sonoros y terapias integradas.</a:t>
            </a:r>
            <a:br>
              <a:rPr lang="es-MX" sz="1800" dirty="0">
                <a:solidFill>
                  <a:schemeClr val="accent6"/>
                </a:solidFill>
              </a:rPr>
            </a:br>
            <a:endParaRPr lang="es-MX" sz="1800" dirty="0">
              <a:solidFill>
                <a:schemeClr val="accent6"/>
              </a:solidFill>
            </a:endParaRPr>
          </a:p>
          <a:p>
            <a:pPr marL="285750" indent="-285750">
              <a:spcBef>
                <a:spcPts val="50"/>
              </a:spcBef>
              <a:buClr>
                <a:schemeClr val="accent6"/>
              </a:buClr>
              <a:buSzPct val="102000"/>
              <a:buFont typeface="Arial" panose="020B0604020202020204" pitchFamily="34" charset="0"/>
              <a:buChar char="►"/>
            </a:pPr>
            <a:r>
              <a:rPr lang="es-MX" sz="1800" dirty="0">
                <a:solidFill>
                  <a:schemeClr val="accent6"/>
                </a:solidFill>
              </a:rPr>
              <a:t>Interfaz intuitiva que reduzca la carga cognitiva.</a:t>
            </a:r>
            <a:br>
              <a:rPr lang="es-MX" sz="1800" dirty="0">
                <a:solidFill>
                  <a:schemeClr val="accent6"/>
                </a:solidFill>
              </a:rPr>
            </a:br>
            <a:endParaRPr lang="es-ES" sz="1700" dirty="0">
              <a:solidFill>
                <a:schemeClr val="accent6"/>
              </a:solidFill>
              <a:latin typeface="Univers Light"/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2B266348-CAAC-4C3F-A63B-E35B6C3833C0}"/>
              </a:ext>
            </a:extLst>
          </p:cNvPr>
          <p:cNvSpPr txBox="1">
            <a:spLocks/>
          </p:cNvSpPr>
          <p:nvPr/>
        </p:nvSpPr>
        <p:spPr>
          <a:xfrm>
            <a:off x="2736850" y="152400"/>
            <a:ext cx="6407150" cy="762000"/>
          </a:xfrm>
          <a:prstGeom prst="rect">
            <a:avLst/>
          </a:prstGeom>
          <a:solidFill>
            <a:srgbClr val="404142"/>
          </a:solidFill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EAEAEA"/>
                </a:solidFill>
              </a:rPr>
              <a:t>Requerimientos No Funcionales</a:t>
            </a:r>
          </a:p>
        </p:txBody>
      </p:sp>
      <p:pic>
        <p:nvPicPr>
          <p:cNvPr id="9" name="Imagen 8" descr="Dibujo de una rueda&#10;&#10;El contenido generado por IA puede ser incorrecto.">
            <a:extLst>
              <a:ext uri="{FF2B5EF4-FFF2-40B4-BE49-F238E27FC236}">
                <a16:creationId xmlns:a16="http://schemas.microsoft.com/office/drawing/2014/main" id="{96816486-7C78-4A52-B6EF-8D231001F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87" y="948023"/>
            <a:ext cx="2052602" cy="2059146"/>
          </a:xfrm>
          <a:prstGeom prst="rect">
            <a:avLst/>
          </a:prstGeom>
        </p:spPr>
      </p:pic>
      <p:pic>
        <p:nvPicPr>
          <p:cNvPr id="12" name="Imagen 11" descr="Dibujo de una rueda&#10;&#10;El contenido generado por IA puede ser incorrecto.">
            <a:extLst>
              <a:ext uri="{FF2B5EF4-FFF2-40B4-BE49-F238E27FC236}">
                <a16:creationId xmlns:a16="http://schemas.microsoft.com/office/drawing/2014/main" id="{13125E0D-58A1-4CF3-90BC-A95C4991C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95181">
            <a:off x="172507" y="2612161"/>
            <a:ext cx="1399134" cy="1403595"/>
          </a:xfrm>
          <a:prstGeom prst="rect">
            <a:avLst/>
          </a:prstGeom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207B5FD-D4E7-4291-95F0-18A19DFEDB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3785F-63A9-4D0A-887F-1C2803D5CFA0}" type="slidenum">
              <a:rPr lang="es-CL" smtClean="0"/>
              <a:t>9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0488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astel Minimalist Elegant Lines Portfolio by Slidesgo">
  <a:themeElements>
    <a:clrScheme name="Simple Light">
      <a:dk1>
        <a:srgbClr val="191919"/>
      </a:dk1>
      <a:lt1>
        <a:srgbClr val="E7E4F1"/>
      </a:lt1>
      <a:dk2>
        <a:srgbClr val="F5F3ED"/>
      </a:dk2>
      <a:lt2>
        <a:srgbClr val="FFE0A7"/>
      </a:lt2>
      <a:accent1>
        <a:srgbClr val="F9CFD0"/>
      </a:accent1>
      <a:accent2>
        <a:srgbClr val="D9CFDE"/>
      </a:accent2>
      <a:accent3>
        <a:srgbClr val="D2DAE9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</TotalTime>
  <Words>3325</Words>
  <Application>Microsoft Office PowerPoint</Application>
  <PresentationFormat>Presentación en pantalla (16:9)</PresentationFormat>
  <Paragraphs>934</Paragraphs>
  <Slides>38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49" baseType="lpstr">
      <vt:lpstr>Lexend Deca</vt:lpstr>
      <vt:lpstr>Calibri</vt:lpstr>
      <vt:lpstr>Univers Light</vt:lpstr>
      <vt:lpstr>Catamaran</vt:lpstr>
      <vt:lpstr>Ink Free</vt:lpstr>
      <vt:lpstr>Arial</vt:lpstr>
      <vt:lpstr>Edwardian Script ITC</vt:lpstr>
      <vt:lpstr>Lucida Handwriting</vt:lpstr>
      <vt:lpstr>Caveat</vt:lpstr>
      <vt:lpstr>Noto Sans Symbols</vt:lpstr>
      <vt:lpstr>Pastel Minimalist Elegant Lines Portfolio by Slidesgo</vt:lpstr>
      <vt:lpstr>Calma VR</vt:lpstr>
      <vt:lpstr>Presentación de PowerPoint</vt:lpstr>
      <vt:lpstr>Presentación de PowerPoint</vt:lpstr>
      <vt:lpstr>Problema</vt:lpstr>
      <vt:lpstr>Presentación de PowerPoint</vt:lpstr>
      <vt:lpstr>Solución</vt:lpstr>
      <vt:lpstr> Épicas</vt:lpstr>
      <vt:lpstr>Requerimientos Funcionales</vt:lpstr>
      <vt:lpstr>Presentación de PowerPoint</vt:lpstr>
      <vt:lpstr>Presentación de PowerPoint</vt:lpstr>
      <vt:lpstr>Presentación de PowerPoint</vt:lpstr>
      <vt:lpstr>  Arquitectura </vt:lpstr>
      <vt:lpstr>Presentación de PowerPoint</vt:lpstr>
      <vt:lpstr>Roles</vt:lpstr>
      <vt:lpstr>Presentación de PowerPoint</vt:lpstr>
      <vt:lpstr>Sprints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Carta Gantt</vt:lpstr>
      <vt:lpstr>Presentación de PowerPoint</vt:lpstr>
      <vt:lpstr>"Este Proyecto sirve para entender más a las personas y ayudarlas, capacidades profesionales que pueden ser utiles en ambientes laborales"</vt:lpstr>
      <vt:lpstr>¡Gracias por su atención!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Calma VR</dc:title>
  <dc:creator>Unknown Creator</dc:creator>
  <cp:lastModifiedBy>DANITSA MILENKA CHANDIA CELIS</cp:lastModifiedBy>
  <cp:revision>177</cp:revision>
  <dcterms:created xsi:type="dcterms:W3CDTF">2025-08-26T15:58:26Z</dcterms:created>
  <dcterms:modified xsi:type="dcterms:W3CDTF">2025-12-01T22:57:43Z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

<file path=docProps/thumbnail.jpeg>
</file>